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49" r:id="rId1"/>
  </p:sldMasterIdLst>
  <p:notesMasterIdLst>
    <p:notesMasterId r:id="rId56"/>
  </p:notesMasterIdLst>
  <p:sldIdLst>
    <p:sldId id="256" r:id="rId2"/>
    <p:sldId id="549" r:id="rId3"/>
    <p:sldId id="526" r:id="rId4"/>
    <p:sldId id="537" r:id="rId5"/>
    <p:sldId id="528" r:id="rId6"/>
    <p:sldId id="530" r:id="rId7"/>
    <p:sldId id="542" r:id="rId8"/>
    <p:sldId id="538" r:id="rId9"/>
    <p:sldId id="540" r:id="rId10"/>
    <p:sldId id="546" r:id="rId11"/>
    <p:sldId id="566" r:id="rId12"/>
    <p:sldId id="552" r:id="rId13"/>
    <p:sldId id="553" r:id="rId14"/>
    <p:sldId id="562" r:id="rId15"/>
    <p:sldId id="558" r:id="rId16"/>
    <p:sldId id="565" r:id="rId17"/>
    <p:sldId id="613" r:id="rId18"/>
    <p:sldId id="572" r:id="rId19"/>
    <p:sldId id="573" r:id="rId20"/>
    <p:sldId id="574" r:id="rId21"/>
    <p:sldId id="576" r:id="rId22"/>
    <p:sldId id="577" r:id="rId23"/>
    <p:sldId id="575" r:id="rId24"/>
    <p:sldId id="578" r:id="rId25"/>
    <p:sldId id="580" r:id="rId26"/>
    <p:sldId id="582" r:id="rId27"/>
    <p:sldId id="583" r:id="rId28"/>
    <p:sldId id="584" r:id="rId29"/>
    <p:sldId id="585" r:id="rId30"/>
    <p:sldId id="586" r:id="rId31"/>
    <p:sldId id="587" r:id="rId32"/>
    <p:sldId id="588" r:id="rId33"/>
    <p:sldId id="590" r:id="rId34"/>
    <p:sldId id="591" r:id="rId35"/>
    <p:sldId id="592" r:id="rId36"/>
    <p:sldId id="593" r:id="rId37"/>
    <p:sldId id="594" r:id="rId38"/>
    <p:sldId id="595" r:id="rId39"/>
    <p:sldId id="596" r:id="rId40"/>
    <p:sldId id="597" r:id="rId41"/>
    <p:sldId id="598" r:id="rId42"/>
    <p:sldId id="599" r:id="rId43"/>
    <p:sldId id="601" r:id="rId44"/>
    <p:sldId id="602" r:id="rId45"/>
    <p:sldId id="603" r:id="rId46"/>
    <p:sldId id="604" r:id="rId47"/>
    <p:sldId id="606" r:id="rId48"/>
    <p:sldId id="605" r:id="rId49"/>
    <p:sldId id="607" r:id="rId50"/>
    <p:sldId id="608" r:id="rId51"/>
    <p:sldId id="610" r:id="rId52"/>
    <p:sldId id="611" r:id="rId53"/>
    <p:sldId id="614" r:id="rId54"/>
    <p:sldId id="617" r:id="rId55"/>
  </p:sldIdLst>
  <p:sldSz cx="9144000" cy="6858000" type="screen4x3"/>
  <p:notesSz cx="6858000" cy="9144000"/>
  <p:embeddedFontLst>
    <p:embeddedFont>
      <p:font typeface="Tahoma" pitchFamily="34" charset="0"/>
      <p:regular r:id="rId57"/>
      <p:bold r:id="rId58"/>
    </p:embeddedFont>
    <p:embeddedFont>
      <p:font typeface="Comic Sans MS" pitchFamily="66" charset="0"/>
      <p:regular r:id="rId59"/>
      <p:bold r:id="rId60"/>
      <p:italic r:id="rId61"/>
      <p:boldItalic r:id="rId62"/>
    </p:embeddedFont>
    <p:embeddedFont>
      <p:font typeface="Calibri" pitchFamily="34" charset="0"/>
      <p:regular r:id="rId63"/>
      <p:bold r:id="rId64"/>
      <p:italic r:id="rId65"/>
      <p:boldItalic r:id="rId66"/>
    </p:embeddedFont>
  </p:embeddedFont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Umereni stil 2 – Naglašavanj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rednji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>
        <p:scale>
          <a:sx n="66" d="100"/>
          <a:sy n="66" d="100"/>
        </p:scale>
        <p:origin x="-1709" y="-28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font" Target="fonts/font7.fntdata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font" Target="fonts/font2.fntdata"/><Relationship Id="rId66" Type="http://schemas.openxmlformats.org/officeDocument/2006/relationships/font" Target="fonts/font10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font" Target="fonts/font1.fntdata"/><Relationship Id="rId61" Type="http://schemas.openxmlformats.org/officeDocument/2006/relationships/font" Target="fonts/font5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font" Target="fonts/font4.fntdata"/><Relationship Id="rId65" Type="http://schemas.openxmlformats.org/officeDocument/2006/relationships/font" Target="fonts/font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64" Type="http://schemas.openxmlformats.org/officeDocument/2006/relationships/font" Target="fonts/font8.fntdata"/><Relationship Id="rId6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font" Target="fonts/font3.fntdata"/><Relationship Id="rId6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font" Target="fonts/font6.fntdata"/><Relationship Id="rId7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zaglavlj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Čuvar mesta za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0C9653C7-BC62-469A-905F-A36372BF7BBF}" type="datetimeFigureOut">
              <a:rPr lang="en-US"/>
              <a:pPr>
                <a:defRPr/>
              </a:pPr>
              <a:t>8/30/2024</a:t>
            </a:fld>
            <a:endParaRPr lang="en-US"/>
          </a:p>
        </p:txBody>
      </p:sp>
      <p:sp>
        <p:nvSpPr>
          <p:cNvPr id="4" name="Čuvar mesta za sliku na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Čuvar mesta za napomen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r-Latn-CS" noProof="0"/>
              <a:t>Kliknite i uredite tekst</a:t>
            </a:r>
          </a:p>
          <a:p>
            <a:pPr lvl="1"/>
            <a:r>
              <a:rPr lang="sr-Latn-CS" noProof="0"/>
              <a:t>Drugi nivo</a:t>
            </a:r>
          </a:p>
          <a:p>
            <a:pPr lvl="2"/>
            <a:r>
              <a:rPr lang="sr-Latn-CS" noProof="0"/>
              <a:t>Treći nivo</a:t>
            </a:r>
          </a:p>
          <a:p>
            <a:pPr lvl="3"/>
            <a:r>
              <a:rPr lang="sr-Latn-CS" noProof="0"/>
              <a:t>Četvrti nivo</a:t>
            </a:r>
          </a:p>
          <a:p>
            <a:pPr lvl="4"/>
            <a:r>
              <a:rPr lang="sr-Latn-CS" noProof="0"/>
              <a:t>Peti nivo</a:t>
            </a:r>
            <a:endParaRPr lang="en-US" noProof="0"/>
          </a:p>
        </p:txBody>
      </p:sp>
      <p:sp>
        <p:nvSpPr>
          <p:cNvPr id="6" name="Čuvar mesta za podnožj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Čuvar mesta za broj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2D15C5C7-3502-4E7D-9F5D-E59991D02F9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7110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 slaj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15" name="Rectangle 4"/>
              <p:cNvSpPr>
                <a:spLocks noChangeArrowheads="1"/>
              </p:cNvSpPr>
              <p:nvPr/>
            </p:nvSpPr>
            <p:spPr bwMode="ltGray">
              <a:xfrm>
                <a:off x="2112" y="0"/>
                <a:ext cx="3648" cy="9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en-US" altLang="en-US">
                  <a:cs typeface="+mn-cs"/>
                </a:endParaRPr>
              </a:p>
            </p:txBody>
          </p:sp>
          <p:grpSp>
            <p:nvGrpSpPr>
              <p:cNvPr id="16" name="Group 5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60" cy="4320"/>
                <a:chOff x="0" y="0"/>
                <a:chExt cx="5760" cy="4320"/>
              </a:xfrm>
            </p:grpSpPr>
            <p:sp>
              <p:nvSpPr>
                <p:cNvPr id="18" name="Line 6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9" name="Line 7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0" name="Line 8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1" name="Line 9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2" name="Line 10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3" name="Line 11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4" name="Line 12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5" name="Line 13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6" name="Line 14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7" name="Line 15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8" name="Line 16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9" name="Line 17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0" name="Line 18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1" name="Line 19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2" name="Line 20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3" name="Line 21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4" name="Line 22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5" name="Line 23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6" name="Line 24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7" name="Line 25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8" name="Line 26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9" name="Line 27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0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1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2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3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4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5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6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7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8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9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0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1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2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3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4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5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6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7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8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9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0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1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2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3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4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5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6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7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8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sp>
            <p:nvSpPr>
              <p:cNvPr id="17" name="Line 57"/>
              <p:cNvSpPr>
                <a:spLocks noChangeShapeType="1"/>
              </p:cNvSpPr>
              <p:nvPr/>
            </p:nvSpPr>
            <p:spPr bwMode="ltGray">
              <a:xfrm>
                <a:off x="5568" y="0"/>
                <a:ext cx="0" cy="14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6" name="Group 58"/>
            <p:cNvGrpSpPr>
              <a:grpSpLocks/>
            </p:cNvGrpSpPr>
            <p:nvPr userDrawn="1"/>
          </p:nvGrpSpPr>
          <p:grpSpPr bwMode="auto">
            <a:xfrm>
              <a:off x="3" y="559"/>
              <a:ext cx="4192" cy="1796"/>
              <a:chOff x="3" y="559"/>
              <a:chExt cx="4192" cy="1796"/>
            </a:xfrm>
          </p:grpSpPr>
          <p:sp>
            <p:nvSpPr>
              <p:cNvPr id="11" name="Line 59"/>
              <p:cNvSpPr>
                <a:spLocks noChangeShapeType="1"/>
              </p:cNvSpPr>
              <p:nvPr/>
            </p:nvSpPr>
            <p:spPr bwMode="ltGray">
              <a:xfrm>
                <a:off x="506" y="559"/>
                <a:ext cx="0" cy="1796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" name="Line 60"/>
              <p:cNvSpPr>
                <a:spLocks noChangeShapeType="1"/>
              </p:cNvSpPr>
              <p:nvPr/>
            </p:nvSpPr>
            <p:spPr bwMode="ltGray">
              <a:xfrm flipH="1" flipV="1">
                <a:off x="3" y="1924"/>
                <a:ext cx="32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" name="Line 61"/>
              <p:cNvSpPr>
                <a:spLocks noChangeShapeType="1"/>
              </p:cNvSpPr>
              <p:nvPr/>
            </p:nvSpPr>
            <p:spPr bwMode="ltGray">
              <a:xfrm flipH="1" flipV="1">
                <a:off x="384" y="938"/>
                <a:ext cx="38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4" name="Arc 62"/>
              <p:cNvSpPr>
                <a:spLocks/>
              </p:cNvSpPr>
              <p:nvPr/>
            </p:nvSpPr>
            <p:spPr bwMode="ltGray">
              <a:xfrm rot="16200000" flipH="1">
                <a:off x="426" y="860"/>
                <a:ext cx="156" cy="157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7" name="Group 63"/>
            <p:cNvGrpSpPr>
              <a:grpSpLocks/>
            </p:cNvGrpSpPr>
            <p:nvPr userDrawn="1"/>
          </p:nvGrpSpPr>
          <p:grpSpPr bwMode="auto">
            <a:xfrm>
              <a:off x="1480" y="1952"/>
              <a:ext cx="3808" cy="1812"/>
              <a:chOff x="1480" y="1952"/>
              <a:chExt cx="3808" cy="1812"/>
            </a:xfrm>
          </p:grpSpPr>
          <p:sp>
            <p:nvSpPr>
              <p:cNvPr id="8" name="Line 64"/>
              <p:cNvSpPr>
                <a:spLocks noChangeShapeType="1"/>
              </p:cNvSpPr>
              <p:nvPr/>
            </p:nvSpPr>
            <p:spPr bwMode="ltGray">
              <a:xfrm flipV="1">
                <a:off x="1480" y="3442"/>
                <a:ext cx="38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" name="Line 65"/>
              <p:cNvSpPr>
                <a:spLocks noChangeShapeType="1"/>
              </p:cNvSpPr>
              <p:nvPr/>
            </p:nvSpPr>
            <p:spPr bwMode="ltGray">
              <a:xfrm flipH="1">
                <a:off x="5172" y="1952"/>
                <a:ext cx="0" cy="181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" name="Arc 66"/>
              <p:cNvSpPr>
                <a:spLocks/>
              </p:cNvSpPr>
              <p:nvPr/>
            </p:nvSpPr>
            <p:spPr bwMode="ltGray">
              <a:xfrm rot="5400000">
                <a:off x="5097" y="3347"/>
                <a:ext cx="156" cy="157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sp>
        <p:nvSpPr>
          <p:cNvPr id="29763" name="Rectangle 67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29764" name="Rectangle 6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1" name="Rectangle 7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EE2772-6CD2-4DB6-B6DA-65302CA4978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vertikaln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vertikalni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35CE39-CB97-4738-B77F-880C027F3F9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n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ni naslov 1"/>
          <p:cNvSpPr>
            <a:spLocks noGrp="1"/>
          </p:cNvSpPr>
          <p:nvPr>
            <p:ph type="title" orient="vert"/>
          </p:nvPr>
        </p:nvSpPr>
        <p:spPr>
          <a:xfrm>
            <a:off x="6610350" y="304800"/>
            <a:ext cx="2000250" cy="5715000"/>
          </a:xfrm>
        </p:spPr>
        <p:txBody>
          <a:bodyPr vert="eaVert"/>
          <a:lstStyle/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vertikalni tekst 2"/>
          <p:cNvSpPr>
            <a:spLocks noGrp="1"/>
          </p:cNvSpPr>
          <p:nvPr>
            <p:ph type="body" orient="vert" idx="1"/>
          </p:nvPr>
        </p:nvSpPr>
        <p:spPr>
          <a:xfrm>
            <a:off x="609600" y="304800"/>
            <a:ext cx="5848350" cy="5715000"/>
          </a:xfrm>
        </p:spPr>
        <p:txBody>
          <a:bodyPr vert="eaVert"/>
          <a:lstStyle/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59BA65-6288-48C3-9A98-E6627067A9C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Naslov i tabe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tabelu 2"/>
          <p:cNvSpPr>
            <a:spLocks noGrp="1"/>
          </p:cNvSpPr>
          <p:nvPr>
            <p:ph type="tbl" idx="1"/>
          </p:nvPr>
        </p:nvSpPr>
        <p:spPr>
          <a:xfrm>
            <a:off x="838200" y="1905000"/>
            <a:ext cx="77724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A559A2-4C34-4A92-B949-422A5EB2714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57200" indent="-457200"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sr-Latn-CS" dirty="0"/>
              <a:t>Kliknite i uredite tekst</a:t>
            </a:r>
          </a:p>
          <a:p>
            <a:pPr lvl="1"/>
            <a:r>
              <a:rPr lang="sr-Latn-CS" dirty="0"/>
              <a:t>Drugi nivo</a:t>
            </a:r>
          </a:p>
          <a:p>
            <a:pPr lvl="2"/>
            <a:r>
              <a:rPr lang="sr-Latn-CS" dirty="0"/>
              <a:t>Treći nivo</a:t>
            </a:r>
          </a:p>
          <a:p>
            <a:pPr lvl="3"/>
            <a:r>
              <a:rPr lang="sr-Latn-CS" dirty="0"/>
              <a:t>Četvrti nivo</a:t>
            </a:r>
          </a:p>
          <a:p>
            <a:pPr lvl="4"/>
            <a:r>
              <a:rPr lang="sr-Latn-CS" dirty="0"/>
              <a:t>Peti nivo</a:t>
            </a:r>
            <a:endParaRPr lang="en-US" dirty="0"/>
          </a:p>
        </p:txBody>
      </p:sp>
      <p:sp>
        <p:nvSpPr>
          <p:cNvPr id="4" name="Slide Number Placeholder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86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077D40-0154-457E-90CC-7B0585638EA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r-Latn-CS"/>
              <a:t>Kliknite i uredite tekst</a:t>
            </a:r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10D441-A371-4C0C-863D-428716B0201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sadržaj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4" name="Čuvar mesta za sadržaj 3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6ED9BC-69E7-4ADB-B644-080B273E388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eđen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r-Latn-CS"/>
              <a:t>Kliknite i uredite tekst</a:t>
            </a:r>
          </a:p>
        </p:txBody>
      </p:sp>
      <p:sp>
        <p:nvSpPr>
          <p:cNvPr id="4" name="Čuvar mesta za sadržaj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5" name="Čuvar mesta za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r-Latn-CS"/>
              <a:t>Kliknite i uredite tekst</a:t>
            </a:r>
          </a:p>
        </p:txBody>
      </p:sp>
      <p:sp>
        <p:nvSpPr>
          <p:cNvPr id="6" name="Čuvar mesta za sadržaj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7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3C49D5-5A41-4A24-A571-4F773CC251F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D5BF10-4D4D-4840-83D4-852D29C758C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62068F-38C3-4A0B-979A-B869DD9FE97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a nat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4" name="Čuvar mesta za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r-Latn-CS"/>
              <a:t>Kliknite i uredite tekst</a:t>
            </a:r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5B87FE-8287-48A9-B72B-FE5B0B444F1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a nat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slik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Čuvar mesta za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r-Latn-CS"/>
              <a:t>Kliknite i uredite tekst</a:t>
            </a:r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62971F-B3A4-4B2A-83DB-FB7816B5A32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1032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grpSp>
            <p:nvGrpSpPr>
              <p:cNvPr id="1039" name="Group 4"/>
              <p:cNvGrpSpPr>
                <a:grpSpLocks/>
              </p:cNvGrpSpPr>
              <p:nvPr/>
            </p:nvGrpSpPr>
            <p:grpSpPr bwMode="auto">
              <a:xfrm>
                <a:off x="0" y="192"/>
                <a:ext cx="5760" cy="4032"/>
                <a:chOff x="0" y="192"/>
                <a:chExt cx="5760" cy="4032"/>
              </a:xfrm>
            </p:grpSpPr>
            <p:sp>
              <p:nvSpPr>
                <p:cNvPr id="1070" name="Line 5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1" name="Line 6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2" name="Line 7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3" name="Line 8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4" name="Line 9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5" name="Line 10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6" name="Line 11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7" name="Line 12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8" name="Line 13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9" name="Line 14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0" name="Line 15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1" name="Line 16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2" name="Line 17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3" name="Line 18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4" name="Line 19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5" name="Line 20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6" name="Line 21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7" name="Line 22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8" name="Line 23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9" name="Line 24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90" name="Line 25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91" name="Line 26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grpSp>
            <p:nvGrpSpPr>
              <p:cNvPr id="1040" name="Group 27"/>
              <p:cNvGrpSpPr>
                <a:grpSpLocks/>
              </p:cNvGrpSpPr>
              <p:nvPr/>
            </p:nvGrpSpPr>
            <p:grpSpPr bwMode="auto">
              <a:xfrm>
                <a:off x="192" y="0"/>
                <a:ext cx="5376" cy="4320"/>
                <a:chOff x="192" y="0"/>
                <a:chExt cx="5376" cy="4320"/>
              </a:xfrm>
            </p:grpSpPr>
            <p:sp>
              <p:nvSpPr>
                <p:cNvPr id="1041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2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3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4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5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6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7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8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9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0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1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2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3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4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5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6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7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8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9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0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1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2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3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4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5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6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7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8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9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</p:grpSp>
        <p:sp>
          <p:nvSpPr>
            <p:cNvPr id="1033" name="Rectangle 57" descr="60%"/>
            <p:cNvSpPr>
              <a:spLocks noChangeArrowheads="1"/>
            </p:cNvSpPr>
            <p:nvPr/>
          </p:nvSpPr>
          <p:spPr bwMode="ltGray">
            <a:xfrm>
              <a:off x="2112" y="0"/>
              <a:ext cx="3648" cy="96"/>
            </a:xfrm>
            <a:prstGeom prst="rect">
              <a:avLst/>
            </a:prstGeom>
            <a:pattFill prst="pct60">
              <a:fgClr>
                <a:schemeClr val="folHlink"/>
              </a:fgClr>
              <a:bgClr>
                <a:schemeClr val="bg1"/>
              </a:bgClr>
            </a:pattFill>
            <a:ln>
              <a:noFill/>
            </a:ln>
            <a:effectLst/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>
                <a:cs typeface="+mn-cs"/>
              </a:endParaRPr>
            </a:p>
          </p:txBody>
        </p:sp>
        <p:sp>
          <p:nvSpPr>
            <p:cNvPr id="1034" name="Line 58"/>
            <p:cNvSpPr>
              <a:spLocks noChangeShapeType="1"/>
            </p:cNvSpPr>
            <p:nvPr/>
          </p:nvSpPr>
          <p:spPr bwMode="ltGray">
            <a:xfrm>
              <a:off x="5568" y="0"/>
              <a:ext cx="0" cy="1488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1035" name="Group 59"/>
            <p:cNvGrpSpPr>
              <a:grpSpLocks/>
            </p:cNvGrpSpPr>
            <p:nvPr/>
          </p:nvGrpSpPr>
          <p:grpSpPr bwMode="auto">
            <a:xfrm>
              <a:off x="261" y="892"/>
              <a:ext cx="1124" cy="1464"/>
              <a:chOff x="96" y="916"/>
              <a:chExt cx="2208" cy="2876"/>
            </a:xfrm>
          </p:grpSpPr>
          <p:sp>
            <p:nvSpPr>
              <p:cNvPr id="1036" name="Line 60"/>
              <p:cNvSpPr>
                <a:spLocks noChangeShapeType="1"/>
              </p:cNvSpPr>
              <p:nvPr/>
            </p:nvSpPr>
            <p:spPr bwMode="ltGray">
              <a:xfrm flipH="1">
                <a:off x="96" y="1038"/>
                <a:ext cx="22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7" name="Line 61"/>
              <p:cNvSpPr>
                <a:spLocks noChangeShapeType="1"/>
              </p:cNvSpPr>
              <p:nvPr/>
            </p:nvSpPr>
            <p:spPr bwMode="ltGray">
              <a:xfrm>
                <a:off x="336" y="920"/>
                <a:ext cx="0" cy="287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8" name="Arc 62"/>
              <p:cNvSpPr>
                <a:spLocks/>
              </p:cNvSpPr>
              <p:nvPr/>
            </p:nvSpPr>
            <p:spPr bwMode="ltGray">
              <a:xfrm flipH="1">
                <a:off x="218" y="916"/>
                <a:ext cx="238" cy="240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sp>
        <p:nvSpPr>
          <p:cNvPr id="1027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050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en-US"/>
              <a:t>Kliknite i uredite tekst</a:t>
            </a:r>
          </a:p>
          <a:p>
            <a:pPr lvl="1"/>
            <a:r>
              <a:rPr lang="sr-Latn-CS" altLang="en-US"/>
              <a:t>Drugi nivo</a:t>
            </a:r>
          </a:p>
          <a:p>
            <a:pPr lvl="2"/>
            <a:r>
              <a:rPr lang="sr-Latn-CS" altLang="en-US"/>
              <a:t>Treći nivo</a:t>
            </a:r>
          </a:p>
          <a:p>
            <a:pPr lvl="3"/>
            <a:r>
              <a:rPr lang="sr-Latn-CS" altLang="en-US"/>
              <a:t>Četvrti nivo</a:t>
            </a:r>
          </a:p>
          <a:p>
            <a:pPr lvl="4"/>
            <a:r>
              <a:rPr lang="sr-Latn-CS" altLang="en-US"/>
              <a:t>Peti nivo</a:t>
            </a:r>
            <a:endParaRPr lang="en-US" altLang="en-US"/>
          </a:p>
        </p:txBody>
      </p:sp>
      <p:sp>
        <p:nvSpPr>
          <p:cNvPr id="28737" name="Rectangle 6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8738" name="Rectangle 6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8739" name="Rectangle 6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cs typeface="Arial" charset="0"/>
              </a:defRPr>
            </a:lvl1pPr>
          </a:lstStyle>
          <a:p>
            <a:pPr>
              <a:defRPr/>
            </a:pPr>
            <a:fld id="{5B9B259B-3326-4051-9B0A-ECB8916BB09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39" r:id="rId1"/>
    <p:sldLayoutId id="2147484740" r:id="rId2"/>
    <p:sldLayoutId id="2147484729" r:id="rId3"/>
    <p:sldLayoutId id="2147484730" r:id="rId4"/>
    <p:sldLayoutId id="2147484731" r:id="rId5"/>
    <p:sldLayoutId id="2147484732" r:id="rId6"/>
    <p:sldLayoutId id="2147484733" r:id="rId7"/>
    <p:sldLayoutId id="2147484734" r:id="rId8"/>
    <p:sldLayoutId id="2147484735" r:id="rId9"/>
    <p:sldLayoutId id="2147484736" r:id="rId10"/>
    <p:sldLayoutId id="2147484737" r:id="rId11"/>
    <p:sldLayoutId id="2147484738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10000"/>
        <a:buFont typeface="Wingdings" pitchFamily="2" charset="2"/>
        <a:buBlip>
          <a:blip r:embed="rId14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2" charset="2"/>
        <a:buChar char="w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4114800"/>
            <a:ext cx="7772400" cy="1143000"/>
          </a:xfrm>
        </p:spPr>
        <p:txBody>
          <a:bodyPr/>
          <a:lstStyle/>
          <a:p>
            <a:pPr algn="ctr"/>
            <a:r>
              <a:rPr lang="sr-Cyrl-CS" sz="3200" b="1"/>
              <a:t>ФИЗИКАЛНИ ТРЕТМАН РЕУМАТОЛОШКИХ БОЛЕСНИКА</a:t>
            </a:r>
            <a:r>
              <a:rPr lang="en-US" sz="3200"/>
              <a:t/>
            </a:r>
            <a:br>
              <a:rPr lang="en-US" sz="3200"/>
            </a:br>
            <a:r>
              <a:rPr lang="sr-Cyrl-CS" sz="3200" b="1"/>
              <a:t>ЗАПАЉЕЊСКИ РЕУМАТИЗАМ</a:t>
            </a:r>
            <a:r>
              <a:rPr lang="en-US" sz="2400"/>
              <a:t/>
            </a:r>
            <a:br>
              <a:rPr lang="en-US" sz="2400"/>
            </a:br>
            <a:endParaRPr lang="en-US" altLang="en-US" sz="2400" b="1"/>
          </a:p>
        </p:txBody>
      </p:sp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1828800" y="457200"/>
            <a:ext cx="6265863" cy="707886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buClr>
                <a:schemeClr val="accent1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buClr>
                <a:schemeClr val="accent1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buClr>
                <a:schemeClr val="accent1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buClr>
                <a:schemeClr val="accent1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buFont typeface="Wingdings" pitchFamily="2" charset="2"/>
              <a:buNone/>
              <a:defRPr/>
            </a:pPr>
            <a:r>
              <a:rPr lang="sr-Cyrl-RS" altLang="en-US" sz="1600" b="1" dirty="0">
                <a:latin typeface="+mj-lt"/>
                <a:cs typeface="Arial" pitchFamily="34" charset="0"/>
              </a:rPr>
              <a:t>Универзитет у </a:t>
            </a:r>
            <a:r>
              <a:rPr lang="sr-Cyrl-RS" altLang="en-US" sz="1600" b="1" dirty="0" err="1">
                <a:latin typeface="+mj-lt"/>
                <a:cs typeface="Arial" pitchFamily="34" charset="0"/>
              </a:rPr>
              <a:t>Кр</a:t>
            </a:r>
            <a:r>
              <a:rPr lang="en-US" altLang="en-US" sz="1600" b="1" dirty="0">
                <a:latin typeface="+mj-lt"/>
                <a:cs typeface="Arial" pitchFamily="34" charset="0"/>
              </a:rPr>
              <a:t>a</a:t>
            </a:r>
            <a:r>
              <a:rPr lang="sr-Cyrl-RS" altLang="en-US" sz="1600" b="1" dirty="0" err="1">
                <a:latin typeface="+mj-lt"/>
                <a:cs typeface="Arial" pitchFamily="34" charset="0"/>
              </a:rPr>
              <a:t>гујевцу</a:t>
            </a:r>
            <a:endParaRPr lang="sr-Cyrl-RS" altLang="en-US" sz="1600" b="1" dirty="0">
              <a:latin typeface="+mj-lt"/>
              <a:cs typeface="Arial" pitchFamily="34" charset="0"/>
            </a:endParaRPr>
          </a:p>
          <a:p>
            <a:pPr eaLnBrk="1" hangingPunct="1">
              <a:spcBef>
                <a:spcPts val="600"/>
              </a:spcBef>
              <a:buFont typeface="Wingdings" pitchFamily="2" charset="2"/>
              <a:buNone/>
              <a:defRPr/>
            </a:pPr>
            <a:r>
              <a:rPr lang="sr-Cyrl-RS" altLang="en-US" sz="1900" b="1" dirty="0">
                <a:latin typeface="+mj-lt"/>
                <a:cs typeface="Arial" pitchFamily="34" charset="0"/>
              </a:rPr>
              <a:t>ФАКУЛТЕТ МЕДИЦИНСКИХ НАУКА</a:t>
            </a:r>
            <a:endParaRPr lang="en-US" altLang="en-US" sz="1900" dirty="0">
              <a:latin typeface="+mj-lt"/>
              <a:cs typeface="Arial" pitchFamily="34" charset="0"/>
            </a:endParaRPr>
          </a:p>
        </p:txBody>
      </p:sp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222250"/>
            <a:ext cx="762000" cy="1038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3" name="Picture 8" descr="C:\Users\User\Desktop\imag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48400" y="1143000"/>
            <a:ext cx="2476500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7800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Брза дијагностика РА</a:t>
            </a:r>
          </a:p>
        </p:txBody>
      </p:sp>
      <p:sp>
        <p:nvSpPr>
          <p:cNvPr id="1331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  <a:buFont typeface="Wingdings" pitchFamily="2" charset="2"/>
              <a:buChar char="q"/>
            </a:pPr>
            <a:r>
              <a:rPr lang="ru-RU" b="1"/>
              <a:t>≥ 3 отечена згл.</a:t>
            </a:r>
          </a:p>
          <a:p>
            <a:pPr>
              <a:lnSpc>
                <a:spcPct val="200000"/>
              </a:lnSpc>
              <a:buFont typeface="Wingdings" pitchFamily="2" charset="2"/>
              <a:buChar char="q"/>
            </a:pPr>
            <a:r>
              <a:rPr lang="ru-RU" b="1"/>
              <a:t>МЦП/МТП згл.</a:t>
            </a:r>
          </a:p>
          <a:p>
            <a:pPr>
              <a:lnSpc>
                <a:spcPct val="200000"/>
              </a:lnSpc>
              <a:buFont typeface="Wingdings" pitchFamily="2" charset="2"/>
              <a:buChar char="q"/>
            </a:pPr>
            <a:r>
              <a:rPr lang="ru-RU" b="1"/>
              <a:t>Јутарња укоченост ≥ 30мин.</a:t>
            </a:r>
          </a:p>
          <a:p>
            <a:pPr>
              <a:lnSpc>
                <a:spcPct val="200000"/>
              </a:lnSpc>
              <a:buFont typeface="Wingdings" pitchFamily="2" charset="2"/>
              <a:buChar char="q"/>
            </a:pPr>
            <a:r>
              <a:rPr lang="ru-RU" b="1"/>
              <a:t>Тест стиска шаке или стопала +</a:t>
            </a:r>
            <a:endParaRPr lang="en-US" b="1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FD78C8C-C82A-4F74-9E06-1704D10BBAC6}" type="slidenum">
              <a:rPr lang="en-US" altLang="en-US" smtClean="0"/>
              <a:pPr/>
              <a:t>10</a:t>
            </a:fld>
            <a:endParaRPr lang="en-US" altLang="en-US"/>
          </a:p>
        </p:txBody>
      </p:sp>
    </p:spTree>
  </p:cSld>
  <p:clrMapOvr>
    <a:masterClrMapping/>
  </p:clrMapOvr>
  <p:transition advTm="1943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Реуматоидни артритис</a:t>
            </a:r>
          </a:p>
        </p:txBody>
      </p:sp>
      <p:sp>
        <p:nvSpPr>
          <p:cNvPr id="1433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Реуматоидни артритис је неопходно дијагностиковати и зауставити активност болести пре развоја ерозија. </a:t>
            </a:r>
          </a:p>
          <a:p>
            <a:r>
              <a:rPr lang="en-US"/>
              <a:t>Ерозије се код 50% болесника открију већ после 4 месеца трајања болести, знак су значајног оштећења зглоба и указују на могућност брзог и непоправљивог губитка функције зглоба.</a:t>
            </a:r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7998EE8-2266-4E4A-A450-28DEF70CA931}" type="slidenum">
              <a:rPr lang="en-US" altLang="en-US" smtClean="0"/>
              <a:pPr/>
              <a:t>11</a:t>
            </a:fld>
            <a:endParaRPr lang="en-US" altLang="en-US"/>
          </a:p>
        </p:txBody>
      </p:sp>
    </p:spTree>
  </p:cSld>
  <p:clrMapOvr>
    <a:masterClrMapping/>
  </p:clrMapOvr>
  <p:transition advTm="2133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r>
              <a:rPr lang="en-US" altLang="en-US" sz="2400" b="1"/>
              <a:t>ACR/EULAR </a:t>
            </a:r>
            <a:r>
              <a:rPr lang="en-US" sz="2400" b="1"/>
              <a:t>класификациони критеријуми за РА</a:t>
            </a:r>
            <a:r>
              <a:rPr lang="sr-Latn-CS" altLang="en-US" sz="2400" b="1"/>
              <a:t> </a:t>
            </a:r>
            <a:r>
              <a:rPr lang="en-US" altLang="en-US" sz="2400" b="1"/>
              <a:t>2010</a:t>
            </a:r>
            <a:r>
              <a:rPr lang="sr-Latn-CS" altLang="en-US" sz="2400" b="1"/>
              <a:t>. </a:t>
            </a:r>
            <a:br>
              <a:rPr lang="sr-Latn-CS" altLang="en-US" sz="2400" b="1"/>
            </a:br>
            <a:r>
              <a:rPr lang="en-US" sz="1600" b="1">
                <a:solidFill>
                  <a:srgbClr val="FF0000"/>
                </a:solidFill>
              </a:rPr>
              <a:t>Збир</a:t>
            </a:r>
            <a:r>
              <a:rPr lang="sr-Latn-CS" altLang="en-US" sz="1600" b="1">
                <a:solidFill>
                  <a:srgbClr val="FF0000"/>
                </a:solidFill>
              </a:rPr>
              <a:t> </a:t>
            </a:r>
            <a:r>
              <a:rPr lang="sr-Latn-CS" altLang="en-US" sz="1600" b="1">
                <a:solidFill>
                  <a:srgbClr val="FF0000"/>
                </a:solidFill>
                <a:cs typeface="Arial" charset="0"/>
              </a:rPr>
              <a:t>≥ 6</a:t>
            </a:r>
            <a:r>
              <a:rPr lang="sr-Latn-CS" altLang="en-US" sz="1600" b="1">
                <a:solidFill>
                  <a:srgbClr val="FF0000"/>
                </a:solidFill>
              </a:rPr>
              <a:t> </a:t>
            </a:r>
            <a:r>
              <a:rPr lang="en-US" sz="1600" b="1">
                <a:solidFill>
                  <a:srgbClr val="FF0000"/>
                </a:solidFill>
              </a:rPr>
              <a:t>поена је потребан да би се болест класификовала као РА</a:t>
            </a:r>
            <a:r>
              <a:rPr lang="en-US" sz="1600" b="1" u="sng">
                <a:solidFill>
                  <a:srgbClr val="FF0000"/>
                </a:solidFill>
              </a:rPr>
              <a:t> </a:t>
            </a:r>
            <a:endParaRPr lang="en-US" sz="1600"/>
          </a:p>
        </p:txBody>
      </p:sp>
      <p:sp>
        <p:nvSpPr>
          <p:cNvPr id="1536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53CA2A8-D639-4D9D-9336-1B799AABC3A2}" type="slidenum">
              <a:rPr lang="en-US" altLang="en-US" smtClean="0"/>
              <a:pPr/>
              <a:t>12</a:t>
            </a:fld>
            <a:endParaRPr lang="en-US" altLang="en-US"/>
          </a:p>
        </p:txBody>
      </p:sp>
      <p:graphicFrame>
        <p:nvGraphicFramePr>
          <p:cNvPr id="5" name="Group 3"/>
          <p:cNvGraphicFramePr>
            <a:graphicFrameLocks noGrp="1"/>
          </p:cNvGraphicFramePr>
          <p:nvPr/>
        </p:nvGraphicFramePr>
        <p:xfrm>
          <a:off x="457200" y="1143000"/>
          <a:ext cx="8064500" cy="1728785"/>
        </p:xfrm>
        <a:graphic>
          <a:graphicData uri="http://schemas.openxmlformats.org/drawingml/2006/table">
            <a:tbl>
              <a:tblPr/>
              <a:tblGrid>
                <a:gridCol w="310668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57668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8112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45757">
                <a:tc row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n-lt"/>
                        </a:rPr>
                        <a:t>1) </a:t>
                      </a:r>
                      <a:r>
                        <a:rPr kumimoji="0" lang="x-none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n-lt"/>
                        </a:rPr>
                        <a:t>Захваћеност</a:t>
                      </a:r>
                      <a:r>
                        <a:rPr kumimoji="0" lang="x-none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n-lt"/>
                        </a:rPr>
                        <a:t> зглобова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n-lt"/>
                      </a:endParaRPr>
                    </a:p>
                  </a:txBody>
                  <a:tcPr marL="18000" marR="18000" marT="18005" marB="1800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3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n-lt"/>
                        </a:rPr>
                        <a:t>1 </a:t>
                      </a:r>
                      <a:r>
                        <a:rPr kumimoji="0" lang="x-none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n-lt"/>
                        </a:rPr>
                        <a:t>зглоб средње величине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n-lt"/>
                      </a:endParaRPr>
                    </a:p>
                  </a:txBody>
                  <a:tcPr marL="18000" marR="18000" marT="18005" marB="180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3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R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n-lt"/>
                        </a:rPr>
                        <a:t>0</a:t>
                      </a:r>
                      <a:endParaRPr kumimoji="0" lang="x-none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+mn-lt"/>
                      </a:endParaRPr>
                    </a:p>
                  </a:txBody>
                  <a:tcPr marL="18000" marR="18000" marT="18005" marB="180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3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4575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n-lt"/>
                        </a:rPr>
                        <a:t>2-10</a:t>
                      </a:r>
                      <a:r>
                        <a:rPr kumimoji="0" lang="x-none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n-lt"/>
                        </a:rPr>
                        <a:t> </a:t>
                      </a: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n-lt"/>
                        </a:rPr>
                        <a:t> </a:t>
                      </a:r>
                      <a:r>
                        <a:rPr kumimoji="0" lang="x-none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n-lt"/>
                        </a:rPr>
                        <a:t>зглобова средње величине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n-lt"/>
                      </a:endParaRPr>
                    </a:p>
                  </a:txBody>
                  <a:tcPr marL="18000" marR="18000" marT="18005" marB="180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3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n-lt"/>
                        </a:rPr>
                        <a:t>1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n-lt"/>
                      </a:endParaRPr>
                    </a:p>
                  </a:txBody>
                  <a:tcPr marL="18000" marR="18000" marT="18005" marB="180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3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4575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n-lt"/>
                        </a:rPr>
                        <a:t>1-3 </a:t>
                      </a:r>
                      <a:r>
                        <a:rPr kumimoji="0" lang="x-none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n-lt"/>
                        </a:rPr>
                        <a:t>мала </a:t>
                      </a:r>
                      <a:r>
                        <a:rPr kumimoji="0" lang="x-none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n-lt"/>
                        </a:rPr>
                        <a:t>згоба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n-lt"/>
                      </a:endParaRPr>
                    </a:p>
                  </a:txBody>
                  <a:tcPr marL="18000" marR="18000" marT="18005" marB="180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3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n-lt"/>
                        </a:rPr>
                        <a:t>2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n-lt"/>
                      </a:endParaRPr>
                    </a:p>
                  </a:txBody>
                  <a:tcPr marL="18000" marR="18000" marT="18005" marB="180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3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4575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n-lt"/>
                        </a:rPr>
                        <a:t>4-10 </a:t>
                      </a:r>
                      <a:r>
                        <a:rPr kumimoji="0" lang="x-none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n-lt"/>
                        </a:rPr>
                        <a:t>малих зглобова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n-lt"/>
                      </a:endParaRPr>
                    </a:p>
                  </a:txBody>
                  <a:tcPr marL="18000" marR="18000" marT="18005" marB="180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3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n-lt"/>
                        </a:rPr>
                        <a:t>3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n-lt"/>
                      </a:endParaRPr>
                    </a:p>
                  </a:txBody>
                  <a:tcPr marL="18000" marR="18000" marT="18005" marB="180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3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4575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n-lt"/>
                        </a:rPr>
                        <a:t>&gt;10 </a:t>
                      </a:r>
                      <a:r>
                        <a:rPr kumimoji="0" lang="x-none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n-lt"/>
                        </a:rPr>
                        <a:t>малих зглобова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n-lt"/>
                      </a:endParaRPr>
                    </a:p>
                  </a:txBody>
                  <a:tcPr marL="18000" marR="18000" marT="18005" marB="180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3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n-lt"/>
                        </a:rPr>
                        <a:t>5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n-lt"/>
                      </a:endParaRPr>
                    </a:p>
                  </a:txBody>
                  <a:tcPr marL="18000" marR="18000" marT="18005" marB="180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3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6" name="Group 25"/>
          <p:cNvGraphicFramePr>
            <a:graphicFrameLocks noGrp="1"/>
          </p:cNvGraphicFramePr>
          <p:nvPr/>
        </p:nvGraphicFramePr>
        <p:xfrm>
          <a:off x="457200" y="2895600"/>
          <a:ext cx="8075613" cy="639806"/>
        </p:xfrm>
        <a:graphic>
          <a:graphicData uri="http://schemas.openxmlformats.org/drawingml/2006/table">
            <a:tbl>
              <a:tblPr/>
              <a:tblGrid>
                <a:gridCol w="310668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5878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8112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60002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n-lt"/>
                        </a:rPr>
                        <a:t>2) </a:t>
                      </a:r>
                      <a:r>
                        <a:rPr kumimoji="0" lang="x-none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n-lt"/>
                        </a:rPr>
                        <a:t>Трајање </a:t>
                      </a:r>
                      <a:r>
                        <a:rPr kumimoji="0" lang="x-none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n-lt"/>
                        </a:rPr>
                        <a:t>синовитиса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n-lt"/>
                      </a:endParaRPr>
                    </a:p>
                  </a:txBody>
                  <a:tcPr marL="18000" marR="18000" marT="17982" marB="179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3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n-lt"/>
                        </a:rPr>
                        <a:t>&lt;</a:t>
                      </a:r>
                      <a:r>
                        <a:rPr kumimoji="0" lang="sr-Latn-C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n-lt"/>
                        </a:rPr>
                        <a:t>6 </a:t>
                      </a:r>
                      <a:r>
                        <a:rPr kumimoji="0" lang="x-none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n-lt"/>
                        </a:rPr>
                        <a:t>недеља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n-lt"/>
                      </a:endParaRPr>
                    </a:p>
                  </a:txBody>
                  <a:tcPr marL="18000" marR="18000" marT="17982" marB="179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3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n-lt"/>
                        </a:rPr>
                        <a:t>0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n-lt"/>
                      </a:endParaRPr>
                    </a:p>
                  </a:txBody>
                  <a:tcPr marL="18000" marR="18000" marT="17982" marB="179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3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7976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n-lt"/>
                        </a:rPr>
                        <a:t>≥6</a:t>
                      </a:r>
                      <a:r>
                        <a:rPr kumimoji="0" lang="sr-Latn-C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n-lt"/>
                        </a:rPr>
                        <a:t> </a:t>
                      </a:r>
                      <a:r>
                        <a:rPr kumimoji="0" lang="x-none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n-lt"/>
                        </a:rPr>
                        <a:t>недеља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n-lt"/>
                      </a:endParaRPr>
                    </a:p>
                  </a:txBody>
                  <a:tcPr marL="18000" marR="18000" marT="17982" marB="179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3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n-lt"/>
                        </a:rPr>
                        <a:t>1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n-lt"/>
                      </a:endParaRPr>
                    </a:p>
                  </a:txBody>
                  <a:tcPr marL="18000" marR="18000" marT="17982" marB="1798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3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aphicFrame>
        <p:nvGraphicFramePr>
          <p:cNvPr id="7" name="Group 38"/>
          <p:cNvGraphicFramePr>
            <a:graphicFrameLocks noGrp="1"/>
          </p:cNvGraphicFramePr>
          <p:nvPr/>
        </p:nvGraphicFramePr>
        <p:xfrm>
          <a:off x="457200" y="3581400"/>
          <a:ext cx="8064500" cy="861008"/>
        </p:xfrm>
        <a:graphic>
          <a:graphicData uri="http://schemas.openxmlformats.org/drawingml/2006/table">
            <a:tbl>
              <a:tblPr/>
              <a:tblGrid>
                <a:gridCol w="309562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60045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6842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37344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n-lt"/>
                        </a:rPr>
                        <a:t>3) </a:t>
                      </a:r>
                      <a:r>
                        <a:rPr kumimoji="0" lang="x-none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n-lt"/>
                        </a:rPr>
                        <a:t>Реактанти</a:t>
                      </a:r>
                      <a:r>
                        <a:rPr kumimoji="0" lang="x-none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n-lt"/>
                        </a:rPr>
                        <a:t> акутне фазе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n-lt"/>
                      </a:endParaRPr>
                    </a:p>
                  </a:txBody>
                  <a:tcPr marL="18000" marR="18000" marT="17992" marB="1799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3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x-none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n-lt"/>
                        </a:rPr>
                        <a:t>Нормалне вредности и</a:t>
                      </a:r>
                      <a:r>
                        <a:rPr kumimoji="0" lang="sr-Latn-C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n-lt"/>
                        </a:rPr>
                        <a:t> </a:t>
                      </a: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n-lt"/>
                        </a:rPr>
                        <a:t>C</a:t>
                      </a:r>
                      <a:r>
                        <a:rPr kumimoji="0" lang="sr-Latn-C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n-lt"/>
                        </a:rPr>
                        <a:t>RP </a:t>
                      </a:r>
                      <a:r>
                        <a:rPr kumimoji="0" lang="x-none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n-lt"/>
                        </a:rPr>
                        <a:t>и</a:t>
                      </a:r>
                      <a:r>
                        <a:rPr kumimoji="0" lang="sr-Latn-C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n-lt"/>
                        </a:rPr>
                        <a:t> SE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n-lt"/>
                      </a:endParaRPr>
                    </a:p>
                  </a:txBody>
                  <a:tcPr marL="18000" marR="18000" marT="17992" marB="179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3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n-lt"/>
                        </a:rPr>
                        <a:t>0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n-lt"/>
                      </a:endParaRPr>
                    </a:p>
                  </a:txBody>
                  <a:tcPr marL="18000" marR="18000" marT="17992" marB="179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3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3734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x-none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n-lt"/>
                        </a:rPr>
                        <a:t>Патолошке вредности </a:t>
                      </a:r>
                      <a:r>
                        <a:rPr kumimoji="0" lang="sr-Latn-C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n-lt"/>
                        </a:rPr>
                        <a:t>CRP </a:t>
                      </a:r>
                      <a:r>
                        <a:rPr kumimoji="0" lang="x-none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n-lt"/>
                        </a:rPr>
                        <a:t>или</a:t>
                      </a:r>
                      <a:r>
                        <a:rPr kumimoji="0" lang="sr-Latn-C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n-lt"/>
                        </a:rPr>
                        <a:t> SE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n-lt"/>
                      </a:endParaRPr>
                    </a:p>
                  </a:txBody>
                  <a:tcPr marL="18000" marR="18000" marT="17992" marB="179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3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n-lt"/>
                        </a:rPr>
                        <a:t>1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n-lt"/>
                      </a:endParaRPr>
                    </a:p>
                  </a:txBody>
                  <a:tcPr marL="18000" marR="18000" marT="17992" marB="1799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3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aphicFrame>
        <p:nvGraphicFramePr>
          <p:cNvPr id="8" name="Group 69"/>
          <p:cNvGraphicFramePr>
            <a:graphicFrameLocks noGrp="1"/>
          </p:cNvGraphicFramePr>
          <p:nvPr/>
        </p:nvGraphicFramePr>
        <p:xfrm>
          <a:off x="457200" y="4397375"/>
          <a:ext cx="8001000" cy="2461356"/>
        </p:xfrm>
        <a:graphic>
          <a:graphicData uri="http://schemas.openxmlformats.org/drawingml/2006/table">
            <a:tbl>
              <a:tblPr/>
              <a:tblGrid>
                <a:gridCol w="30712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55955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7025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12168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n-lt"/>
                        </a:rPr>
                        <a:t>4) </a:t>
                      </a:r>
                      <a:r>
                        <a:rPr kumimoji="0" lang="x-none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n-lt"/>
                        </a:rPr>
                        <a:t>Серологија</a:t>
                      </a:r>
                      <a:endParaRPr kumimoji="0" lang="sr-Latn-CS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+mn-lt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n-lt"/>
                      </a:endParaRPr>
                    </a:p>
                  </a:txBody>
                  <a:tcPr marL="18000" marR="18000" marT="18007" marB="1800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3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n-lt"/>
                        </a:rPr>
                        <a:t>RF </a:t>
                      </a:r>
                      <a:r>
                        <a:rPr kumimoji="0" lang="x-none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n-lt"/>
                        </a:rPr>
                        <a:t>или</a:t>
                      </a: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n-lt"/>
                        </a:rPr>
                        <a:t> C</a:t>
                      </a:r>
                      <a:r>
                        <a:rPr kumimoji="0" lang="sr-Latn-C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n-lt"/>
                        </a:rPr>
                        <a:t>C</a:t>
                      </a: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n-lt"/>
                        </a:rPr>
                        <a:t>P </a:t>
                      </a:r>
                      <a:r>
                        <a:rPr kumimoji="0" lang="x-none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n-lt"/>
                        </a:rPr>
                        <a:t>негативна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n-lt"/>
                      </a:endParaRPr>
                    </a:p>
                  </a:txBody>
                  <a:tcPr marL="90488" marR="90488" marT="44466" marB="4446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3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n-lt"/>
                        </a:rPr>
                        <a:t>0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n-lt"/>
                      </a:endParaRPr>
                    </a:p>
                  </a:txBody>
                  <a:tcPr marL="90488" marR="90488" marT="44466" marB="4446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3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9983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n-lt"/>
                        </a:rPr>
                        <a:t>RF </a:t>
                      </a:r>
                      <a:r>
                        <a:rPr kumimoji="0" lang="x-none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n-lt"/>
                        </a:rPr>
                        <a:t>и</a:t>
                      </a: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n-lt"/>
                        </a:rPr>
                        <a:t>/</a:t>
                      </a:r>
                      <a:r>
                        <a:rPr kumimoji="0" lang="x-none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n-lt"/>
                        </a:rPr>
                        <a:t>или </a:t>
                      </a: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n-lt"/>
                        </a:rPr>
                        <a:t>C</a:t>
                      </a:r>
                      <a:r>
                        <a:rPr kumimoji="0" lang="sr-Latn-C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n-lt"/>
                        </a:rPr>
                        <a:t>C</a:t>
                      </a: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n-lt"/>
                        </a:rPr>
                        <a:t>P </a:t>
                      </a:r>
                      <a:r>
                        <a:rPr kumimoji="0" lang="x-none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n-lt"/>
                        </a:rPr>
                        <a:t>позитивни у ниском </a:t>
                      </a:r>
                      <a:r>
                        <a:rPr kumimoji="0" lang="x-none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n-lt"/>
                        </a:rPr>
                        <a:t>титру</a:t>
                      </a: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n-lt"/>
                        </a:rPr>
                        <a:t>: </a:t>
                      </a:r>
                      <a:r>
                        <a:rPr kumimoji="0" lang="x-none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n-lt"/>
                        </a:rPr>
                        <a:t>до највише </a:t>
                      </a: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n-lt"/>
                        </a:rPr>
                        <a:t>3 </a:t>
                      </a:r>
                      <a:r>
                        <a:rPr kumimoji="0" lang="x-none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n-lt"/>
                        </a:rPr>
                        <a:t>пута изнад горње границе нормалних вредности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n-lt"/>
                      </a:endParaRPr>
                    </a:p>
                  </a:txBody>
                  <a:tcPr marL="90488" marR="90488" marT="44466" marB="4446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3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n-lt"/>
                        </a:rPr>
                        <a:t>2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n-lt"/>
                      </a:endParaRPr>
                    </a:p>
                  </a:txBody>
                  <a:tcPr marL="90488" marR="90488" marT="44466" marB="4446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3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9983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n-lt"/>
                        </a:rPr>
                        <a:t>RF </a:t>
                      </a:r>
                      <a:r>
                        <a:rPr kumimoji="0" lang="x-none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n-lt"/>
                        </a:rPr>
                        <a:t>и</a:t>
                      </a: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n-lt"/>
                        </a:rPr>
                        <a:t>/</a:t>
                      </a:r>
                      <a:r>
                        <a:rPr kumimoji="0" lang="x-none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n-lt"/>
                        </a:rPr>
                        <a:t>или</a:t>
                      </a: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n-lt"/>
                        </a:rPr>
                        <a:t> C</a:t>
                      </a:r>
                      <a:r>
                        <a:rPr kumimoji="0" lang="sr-Latn-C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n-lt"/>
                        </a:rPr>
                        <a:t>C</a:t>
                      </a: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n-lt"/>
                        </a:rPr>
                        <a:t>P </a:t>
                      </a:r>
                      <a:r>
                        <a:rPr kumimoji="0" lang="x-none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n-lt"/>
                        </a:rPr>
                        <a:t>позитивни у високом </a:t>
                      </a:r>
                      <a:r>
                        <a:rPr kumimoji="0" lang="x-none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n-lt"/>
                        </a:rPr>
                        <a:t>титру</a:t>
                      </a: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n-lt"/>
                        </a:rPr>
                        <a:t>: </a:t>
                      </a: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n-lt"/>
                          <a:cs typeface="Times New Roman"/>
                        </a:rPr>
                        <a:t>&gt;</a:t>
                      </a: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n-lt"/>
                        </a:rPr>
                        <a:t>3 </a:t>
                      </a:r>
                      <a:r>
                        <a:rPr kumimoji="0" lang="x-none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n-lt"/>
                        </a:rPr>
                        <a:t>пута  изнад горње границе нормалних вредности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n-lt"/>
                      </a:endParaRPr>
                    </a:p>
                  </a:txBody>
                  <a:tcPr marL="90488" marR="90488" marT="44466" marB="4446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3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n-lt"/>
                        </a:rPr>
                        <a:t>3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n-lt"/>
                      </a:endParaRPr>
                    </a:p>
                  </a:txBody>
                  <a:tcPr marL="90488" marR="90488" marT="44466" marB="4446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3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</p:cSld>
  <p:clrMapOvr>
    <a:masterClrMapping/>
  </p:clrMapOvr>
  <p:transition advTm="104663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/>
              <a:t>ЛЕЧЕЊЕ РЕУМАТОИДНОГ АРТРИТИСА</a:t>
            </a:r>
          </a:p>
        </p:txBody>
      </p:sp>
      <p:sp>
        <p:nvSpPr>
          <p:cNvPr id="1638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Симптоматска терапија:    НСАИЛ, ГК</a:t>
            </a:r>
          </a:p>
          <a:p>
            <a:endParaRPr lang="en-US"/>
          </a:p>
          <a:p>
            <a:r>
              <a:rPr lang="en-US"/>
              <a:t>Лекови који мењају ток болести</a:t>
            </a:r>
          </a:p>
          <a:p>
            <a:endParaRPr lang="en-US"/>
          </a:p>
          <a:p>
            <a:r>
              <a:rPr lang="en-US"/>
              <a:t>Физикална терапија и рехабилитација</a:t>
            </a:r>
          </a:p>
          <a:p>
            <a:endParaRPr lang="en-US"/>
          </a:p>
          <a:p>
            <a:r>
              <a:rPr lang="en-US"/>
              <a:t>Хируршко лечење</a:t>
            </a:r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4B10875-F510-4CF6-9EA6-4AA6040C4CA8}" type="slidenum">
              <a:rPr lang="en-US" altLang="en-US" smtClean="0"/>
              <a:pPr/>
              <a:t>13</a:t>
            </a:fld>
            <a:endParaRPr lang="en-US" altLang="en-US"/>
          </a:p>
        </p:txBody>
      </p:sp>
    </p:spTree>
  </p:cSld>
  <p:clrMapOvr>
    <a:masterClrMapping/>
  </p:clrMapOvr>
  <p:transition advTm="19096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/>
              <a:t>ЛЕЧЕЊЕ РЕУМАТОИДНОГ АРТРИТИСА</a:t>
            </a:r>
            <a:endParaRPr lang="en-US" sz="3200"/>
          </a:p>
        </p:txBody>
      </p:sp>
      <p:sp>
        <p:nvSpPr>
          <p:cNvPr id="1741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Актуелно се лечењу РА приступа по принципу „</a:t>
            </a:r>
            <a:r>
              <a:rPr lang="en-US"/>
              <a:t>treat to target</a:t>
            </a:r>
            <a:r>
              <a:rPr lang="ru-RU"/>
              <a:t> “ или „лечење према циљу“, примењујући БМЛ, биолошке лекови и гликокортикоиде.</a:t>
            </a:r>
          </a:p>
          <a:p>
            <a:r>
              <a:rPr lang="ru-RU"/>
              <a:t>Активност болести сепроцењује путем ДАС28 индекса.</a:t>
            </a:r>
          </a:p>
          <a:p>
            <a:r>
              <a:rPr lang="ru-RU"/>
              <a:t>Циљ терапије је клиничка ремисија болести, а то је </a:t>
            </a:r>
            <a:r>
              <a:rPr lang="ru-RU" b="1"/>
              <a:t>ДАС28 испод 2,6</a:t>
            </a:r>
            <a:r>
              <a:rPr lang="ru-RU"/>
              <a:t>, алтернативно </a:t>
            </a:r>
            <a:r>
              <a:rPr lang="ru-RU" u="sng"/>
              <a:t>ниска активност болести,тј. ДАС28 испод 3,2, као и заустављање радиографских промена.</a:t>
            </a:r>
            <a:endParaRPr lang="en-US" u="sng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09BF23C-7E30-4A36-BC64-9123AF0B0A40}" type="slidenum">
              <a:rPr lang="en-US" altLang="en-US" smtClean="0"/>
              <a:pPr/>
              <a:t>14</a:t>
            </a:fld>
            <a:endParaRPr lang="en-US" altLang="en-US"/>
          </a:p>
        </p:txBody>
      </p:sp>
    </p:spTree>
  </p:cSld>
  <p:clrMapOvr>
    <a:masterClrMapping/>
  </p:clrMapOvr>
  <p:transition advTm="52102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609600" y="152400"/>
            <a:ext cx="7772400" cy="4114800"/>
          </a:xfrm>
        </p:spPr>
        <p:txBody>
          <a:bodyPr/>
          <a:lstStyle/>
          <a:p>
            <a:r>
              <a:rPr lang="en-US" sz="2800" b="1" u="sng"/>
              <a:t>ЦИЉЕВИ ТЕРАПИЈЕ:</a:t>
            </a:r>
          </a:p>
          <a:p>
            <a:endParaRPr lang="en-US"/>
          </a:p>
          <a:p>
            <a:pPr>
              <a:buFont typeface="Wingdings" pitchFamily="2" charset="2"/>
              <a:buChar char="Ø"/>
            </a:pPr>
            <a:r>
              <a:rPr lang="en-US"/>
              <a:t>1. СМАЊЕЊЕ БОЛА</a:t>
            </a:r>
          </a:p>
          <a:p>
            <a:pPr>
              <a:buFont typeface="Wingdings" pitchFamily="2" charset="2"/>
              <a:buChar char="Ø"/>
            </a:pPr>
            <a:r>
              <a:rPr lang="en-US"/>
              <a:t>2. СУПРЕСИЈА ИНФЛАМАЦИЈЕ</a:t>
            </a:r>
          </a:p>
          <a:p>
            <a:pPr>
              <a:buFont typeface="Wingdings" pitchFamily="2" charset="2"/>
              <a:buChar char="Ø"/>
            </a:pPr>
            <a:r>
              <a:rPr lang="en-US"/>
              <a:t>3. ОДРЖАВАЊЕ НОРМАЛНЕ ДНЕВНЕ АКТИВНОСТИ</a:t>
            </a:r>
          </a:p>
          <a:p>
            <a:pPr>
              <a:buFont typeface="Wingdings" pitchFamily="2" charset="2"/>
              <a:buChar char="Ø"/>
            </a:pPr>
            <a:r>
              <a:rPr lang="en-US"/>
              <a:t>4. МАКСИМАЛНО ПОБОЉШАВАЊЕ КВАЛИТЕТА ЖИВЉЕЊА</a:t>
            </a:r>
          </a:p>
          <a:p>
            <a:endParaRPr lang="en-US"/>
          </a:p>
          <a:p>
            <a:r>
              <a:rPr lang="en-US" sz="2800" b="1"/>
              <a:t>СТРАТЕГИЈЕ ЛЕЧЕЊА:</a:t>
            </a:r>
          </a:p>
          <a:p>
            <a:endParaRPr lang="en-US"/>
          </a:p>
          <a:p>
            <a:pPr>
              <a:buFont typeface="Wingdings" pitchFamily="2" charset="2"/>
              <a:buChar char="Ø"/>
            </a:pPr>
            <a:r>
              <a:rPr lang="en-US"/>
              <a:t>1. РАНА ДИЈАГНОЗА</a:t>
            </a:r>
          </a:p>
          <a:p>
            <a:pPr>
              <a:buFont typeface="Wingdings" pitchFamily="2" charset="2"/>
              <a:buChar char="Ø"/>
            </a:pPr>
            <a:r>
              <a:rPr lang="en-US"/>
              <a:t>2. РАНА ТЕРАПИЈА</a:t>
            </a:r>
          </a:p>
          <a:p>
            <a:pPr>
              <a:buFont typeface="Wingdings" pitchFamily="2" charset="2"/>
              <a:buChar char="Ø"/>
            </a:pPr>
            <a:r>
              <a:rPr lang="en-US"/>
              <a:t>3. ОДМОР  У АКУТНОЈ ФАЗИ</a:t>
            </a:r>
          </a:p>
          <a:p>
            <a:pPr>
              <a:buFont typeface="Wingdings" pitchFamily="2" charset="2"/>
              <a:buChar char="Ø"/>
            </a:pPr>
            <a:r>
              <a:rPr lang="en-US"/>
              <a:t>4. ФИЗИКАЛНА ТЕРАПИЈА</a:t>
            </a: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4E267BB-BB8B-4200-A064-2C578F3D983F}" type="slidenum">
              <a:rPr lang="en-US" altLang="en-US" smtClean="0"/>
              <a:pPr/>
              <a:t>15</a:t>
            </a:fld>
            <a:endParaRPr lang="en-US" altLang="en-US"/>
          </a:p>
        </p:txBody>
      </p:sp>
    </p:spTree>
  </p:cSld>
  <p:clrMapOvr>
    <a:masterClrMapping/>
  </p:clrMapOvr>
  <p:transition advTm="17704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/>
              <a:t>Мултидисциплинарни приступ лечењу реуматоидног артритиса</a:t>
            </a:r>
            <a:endParaRPr lang="en-US" sz="3200" b="1"/>
          </a:p>
        </p:txBody>
      </p:sp>
      <p:sp>
        <p:nvSpPr>
          <p:cNvPr id="1945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/>
              <a:t>лекар опште медицине,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/>
              <a:t>реуматолог,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/>
              <a:t>физијатар,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/>
              <a:t>ортопед и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/>
              <a:t>остали здравствени професионалци (медицинска сестра, физиотерапеут, радни терапеут, дијететичар, фармацеут, психолог и социјални радник). </a:t>
            </a:r>
            <a:endParaRPr lang="en-US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CFDCAF0-E12E-4051-9B6B-2B5A40D8DCE3}" type="slidenum">
              <a:rPr lang="en-US" altLang="en-US" smtClean="0"/>
              <a:pPr/>
              <a:t>16</a:t>
            </a:fld>
            <a:endParaRPr lang="en-US" altLang="en-US"/>
          </a:p>
        </p:txBody>
      </p:sp>
    </p:spTree>
  </p:cSld>
  <p:clrMapOvr>
    <a:masterClrMapping/>
  </p:clrMapOvr>
  <p:transition advTm="20772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/>
              <a:t>Реуматолошка рехабилитација</a:t>
            </a:r>
            <a:endParaRPr lang="en-US" sz="3600" b="1"/>
          </a:p>
        </p:txBody>
      </p:sp>
      <p:sp>
        <p:nvSpPr>
          <p:cNvPr id="2048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Реуматолошка рехабилитација има троструку улогу:</a:t>
            </a:r>
          </a:p>
          <a:p>
            <a:r>
              <a:rPr lang="ru-RU"/>
              <a:t>превенцију нових симптома и неспособности</a:t>
            </a:r>
          </a:p>
          <a:p>
            <a:pPr>
              <a:lnSpc>
                <a:spcPct val="150000"/>
              </a:lnSpc>
            </a:pPr>
            <a:r>
              <a:rPr lang="ru-RU"/>
              <a:t>лечење структурних оштећења и дисфункције</a:t>
            </a:r>
          </a:p>
          <a:p>
            <a:pPr>
              <a:lnSpc>
                <a:spcPct val="150000"/>
              </a:lnSpc>
            </a:pPr>
            <a:r>
              <a:rPr lang="ru-RU"/>
              <a:t>компензацију настале неспособности и ограничене партиципације</a:t>
            </a:r>
            <a:endParaRPr lang="en-US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1CBB958-118C-4B7B-873B-A861509B728C}" type="slidenum">
              <a:rPr lang="en-US" altLang="en-US" smtClean="0"/>
              <a:pPr/>
              <a:t>17</a:t>
            </a:fld>
            <a:endParaRPr lang="en-US" altLang="en-US"/>
          </a:p>
        </p:txBody>
      </p:sp>
    </p:spTree>
  </p:cSld>
  <p:clrMapOvr>
    <a:masterClrMapping/>
  </p:clrMapOvr>
  <p:transition advTm="18588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/>
              <a:t>Основна правила физијатријског лечења реуматоидног артритиса</a:t>
            </a:r>
            <a:endParaRPr lang="en-US" sz="3200" b="1"/>
          </a:p>
        </p:txBody>
      </p:sp>
      <p:sp>
        <p:nvSpPr>
          <p:cNvPr id="2150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762000" y="1676400"/>
            <a:ext cx="7772400" cy="4114800"/>
          </a:xfrm>
        </p:spPr>
        <p:txBody>
          <a:bodyPr/>
          <a:lstStyle/>
          <a:p>
            <a:r>
              <a:rPr lang="ru-RU"/>
              <a:t>Физикална терапија заузима значајно место у комплексном лечењу болесника са РА. </a:t>
            </a:r>
          </a:p>
          <a:p>
            <a:r>
              <a:rPr lang="ru-RU"/>
              <a:t>Физикално лечење и рехабилитација трају целог живота. </a:t>
            </a:r>
          </a:p>
          <a:p>
            <a:r>
              <a:rPr lang="ru-RU"/>
              <a:t>Посебно је значајна мотивисаност болесника да редовно обављају терапијски програм.</a:t>
            </a:r>
          </a:p>
          <a:p>
            <a:r>
              <a:rPr lang="ru-RU"/>
              <a:t>Обука болесника са РА може имати умерене краткотрајне ефекте на општу способност и психолошки статус.</a:t>
            </a:r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D70BE89-5E2D-4528-AA3E-D1B160D9EDA8}" type="slidenum">
              <a:rPr lang="en-US" altLang="en-US" smtClean="0"/>
              <a:pPr/>
              <a:t>18</a:t>
            </a:fld>
            <a:endParaRPr lang="en-US" altLang="en-US"/>
          </a:p>
        </p:txBody>
      </p:sp>
      <p:sp>
        <p:nvSpPr>
          <p:cNvPr id="21509" name="Rectangle 4"/>
          <p:cNvSpPr>
            <a:spLocks noChangeArrowheads="1"/>
          </p:cNvSpPr>
          <p:nvPr/>
        </p:nvSpPr>
        <p:spPr bwMode="auto">
          <a:xfrm>
            <a:off x="0" y="6096000"/>
            <a:ext cx="4572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/>
              <a:t>Ниво доказа Ц, степен препорука </a:t>
            </a:r>
            <a:r>
              <a:rPr lang="en-US" sz="1600"/>
              <a:t>I</a:t>
            </a:r>
            <a:r>
              <a:rPr lang="sr-Latn-CS" sz="1600"/>
              <a:t>I </a:t>
            </a:r>
            <a:r>
              <a:rPr lang="en-US" sz="1600"/>
              <a:t>а</a:t>
            </a:r>
          </a:p>
          <a:p>
            <a:r>
              <a:rPr lang="en-US" sz="1600"/>
              <a:t>ВОДИЧ ЗА РЕУМАТОИДНИ АРТРИТИС</a:t>
            </a:r>
            <a:r>
              <a:rPr lang="ru-RU" sz="1600"/>
              <a:t> </a:t>
            </a:r>
            <a:endParaRPr lang="en-US" sz="1600"/>
          </a:p>
        </p:txBody>
      </p:sp>
    </p:spTree>
  </p:cSld>
  <p:clrMapOvr>
    <a:masterClrMapping/>
  </p:clrMapOvr>
  <p:transition advTm="28097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Одмор и позиционирање зглобова</a:t>
            </a:r>
          </a:p>
        </p:txBody>
      </p:sp>
      <p:sp>
        <p:nvSpPr>
          <p:cNvPr id="2253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600200"/>
            <a:ext cx="7772400" cy="4114800"/>
          </a:xfrm>
        </p:spPr>
        <p:txBody>
          <a:bodyPr/>
          <a:lstStyle/>
          <a:p>
            <a:r>
              <a:rPr lang="ru-RU"/>
              <a:t>Одмор у току дана посебно је потребан болесницима са акутним артритисом у циљу смањења бола и смирења запаљења</a:t>
            </a:r>
            <a:r>
              <a:rPr lang="sr-Latn-CS"/>
              <a:t>.</a:t>
            </a:r>
          </a:p>
          <a:p>
            <a:r>
              <a:rPr lang="ru-RU"/>
              <a:t>Дуготрајно потпуно мировање нема оправдање код болесника са хроничним артритисом јер неповољно делује на мускулоскелетни, кардиоваскуларни, и нервни систем мишићи при потпуном мировању могу изгубити у снази 3% дневно</a:t>
            </a:r>
            <a:r>
              <a:rPr lang="sr-Latn-CS"/>
              <a:t>.</a:t>
            </a:r>
          </a:p>
          <a:p>
            <a:r>
              <a:rPr lang="ru-RU"/>
              <a:t>Постоје докази да лонгете значајно смањују бол и да радне лонгете смањују бол приликом активности али не побољшавају функцију и снагу стиска шаке. </a:t>
            </a:r>
            <a:endParaRPr lang="en-US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CAB1BB1-020D-44A7-9903-C050AFDC2DF1}" type="slidenum">
              <a:rPr lang="en-US" altLang="en-US" smtClean="0"/>
              <a:pPr/>
              <a:t>19</a:t>
            </a:fld>
            <a:endParaRPr lang="en-US" altLang="en-US"/>
          </a:p>
        </p:txBody>
      </p:sp>
      <p:sp>
        <p:nvSpPr>
          <p:cNvPr id="22533" name="Rectangle 4"/>
          <p:cNvSpPr>
            <a:spLocks noChangeArrowheads="1"/>
          </p:cNvSpPr>
          <p:nvPr/>
        </p:nvSpPr>
        <p:spPr bwMode="auto">
          <a:xfrm>
            <a:off x="4876800" y="6273800"/>
            <a:ext cx="381000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/>
              <a:t>Ниво доказа Ц, степен препорука </a:t>
            </a:r>
            <a:r>
              <a:rPr lang="en-US" sz="1400"/>
              <a:t>I</a:t>
            </a:r>
          </a:p>
          <a:p>
            <a:r>
              <a:rPr lang="en-US" sz="1400"/>
              <a:t>ВОДИЧ ЗА РЕУМАТОИДНИ АРТРИТИС</a:t>
            </a:r>
            <a:r>
              <a:rPr lang="ru-RU" sz="1400"/>
              <a:t> </a:t>
            </a:r>
            <a:endParaRPr lang="en-US" sz="1400"/>
          </a:p>
        </p:txBody>
      </p:sp>
    </p:spTree>
  </p:cSld>
  <p:clrMapOvr>
    <a:masterClrMapping/>
  </p:clrMapOvr>
  <p:transition advTm="41313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altLang="en-US" sz="3600" b="1"/>
              <a:t>Класификација реуматских болести</a:t>
            </a:r>
            <a:endParaRPr lang="en-US" sz="3600"/>
          </a:p>
        </p:txBody>
      </p:sp>
      <p:sp>
        <p:nvSpPr>
          <p:cNvPr id="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spcBef>
                <a:spcPts val="3000"/>
              </a:spcBef>
              <a:buFont typeface="+mj-lt"/>
              <a:buAutoNum type="arabicPeriod"/>
              <a:defRPr/>
            </a:pPr>
            <a:r>
              <a:rPr lang="sr-Cyrl-CS" altLang="en-US" dirty="0"/>
              <a:t>Запаљенске реуматске болести</a:t>
            </a:r>
          </a:p>
          <a:p>
            <a:pPr marL="514350" indent="-514350" eaLnBrk="1" hangingPunct="1">
              <a:spcBef>
                <a:spcPts val="3000"/>
              </a:spcBef>
              <a:buFont typeface="+mj-lt"/>
              <a:buAutoNum type="arabicPeriod"/>
              <a:defRPr/>
            </a:pPr>
            <a:r>
              <a:rPr lang="sr-Cyrl-CS" altLang="en-US" dirty="0"/>
              <a:t>Дегенеративне реуматске болести</a:t>
            </a:r>
          </a:p>
          <a:p>
            <a:pPr marL="514350" indent="-514350" eaLnBrk="1" hangingPunct="1">
              <a:spcBef>
                <a:spcPts val="3000"/>
              </a:spcBef>
              <a:buFont typeface="+mj-lt"/>
              <a:buAutoNum type="arabicPeriod"/>
              <a:defRPr/>
            </a:pPr>
            <a:r>
              <a:rPr lang="sr-Cyrl-CS" altLang="en-US" dirty="0"/>
              <a:t>Ванзглобне реуматске болести</a:t>
            </a:r>
          </a:p>
          <a:p>
            <a:pPr marL="514350" indent="-514350" eaLnBrk="1" hangingPunct="1">
              <a:spcBef>
                <a:spcPts val="3000"/>
              </a:spcBef>
              <a:buFont typeface="+mj-lt"/>
              <a:buAutoNum type="arabicPeriod"/>
              <a:defRPr/>
            </a:pPr>
            <a:r>
              <a:rPr lang="sr-Cyrl-CS" altLang="en-US" dirty="0"/>
              <a:t>Ретке </a:t>
            </a:r>
            <a:r>
              <a:rPr lang="en-US" altLang="en-US" dirty="0" err="1"/>
              <a:t>реуматске</a:t>
            </a:r>
            <a:r>
              <a:rPr lang="en-US" altLang="en-US" dirty="0"/>
              <a:t> </a:t>
            </a:r>
            <a:r>
              <a:rPr lang="en-US" altLang="en-US" dirty="0" err="1"/>
              <a:t>болести</a:t>
            </a:r>
            <a:r>
              <a:rPr lang="en-US" altLang="en-US" dirty="0"/>
              <a:t> и </a:t>
            </a:r>
            <a:r>
              <a:rPr lang="en-US" altLang="en-US" dirty="0" err="1"/>
              <a:t>парареуматска</a:t>
            </a:r>
            <a:r>
              <a:rPr lang="en-US" altLang="en-US" dirty="0"/>
              <a:t> </a:t>
            </a:r>
            <a:r>
              <a:rPr lang="en-US" altLang="en-US" dirty="0" err="1"/>
              <a:t>обољења</a:t>
            </a:r>
            <a:endParaRPr lang="sr-Latn-CS" altLang="en-US" dirty="0"/>
          </a:p>
          <a:p>
            <a:pPr>
              <a:defRPr/>
            </a:pPr>
            <a:endParaRPr lang="en-US" dirty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DD7EF78-9900-451F-91F0-9C3D7DCD5972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</p:cSld>
  <p:clrMapOvr>
    <a:masterClrMapping/>
  </p:clrMapOvr>
  <p:transition advTm="15744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/>
              <a:t>Физик</a:t>
            </a:r>
            <a:r>
              <a:rPr lang="sr-Latn-CS" sz="3600" b="1"/>
              <a:t>a</a:t>
            </a:r>
            <a:r>
              <a:rPr lang="en-US" sz="3600" b="1"/>
              <a:t>лни</a:t>
            </a:r>
            <a:r>
              <a:rPr lang="ru-RU" sz="3600" b="1"/>
              <a:t> агенси у лечењу реуматоидног артритиса</a:t>
            </a:r>
            <a:endParaRPr lang="en-US" sz="3600" b="1"/>
          </a:p>
        </p:txBody>
      </p:sp>
      <p:sp>
        <p:nvSpPr>
          <p:cNvPr id="2355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У лечењу болесника са РА, користе се многи физички агенси: </a:t>
            </a:r>
          </a:p>
          <a:p>
            <a:r>
              <a:rPr lang="ru-RU"/>
              <a:t>климатски фактори, хелиотерапија, пелоид, термоминералне воде, разни видови топлоте, звук, електрицитет, магнетизам и механичка енергија која се примењује у виду кинезитерапије, масаже и терапије радом.</a:t>
            </a:r>
            <a:endParaRPr lang="en-US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F72D4B8-30EC-4CAB-9845-1970E1738644}" type="slidenum">
              <a:rPr lang="en-US" altLang="en-US" smtClean="0"/>
              <a:pPr/>
              <a:t>20</a:t>
            </a:fld>
            <a:endParaRPr lang="en-US" altLang="en-US"/>
          </a:p>
        </p:txBody>
      </p:sp>
      <p:sp>
        <p:nvSpPr>
          <p:cNvPr id="23557" name="Rectangle 4"/>
          <p:cNvSpPr>
            <a:spLocks noChangeArrowheads="1"/>
          </p:cNvSpPr>
          <p:nvPr/>
        </p:nvSpPr>
        <p:spPr bwMode="auto">
          <a:xfrm>
            <a:off x="4572000" y="6334125"/>
            <a:ext cx="4572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/>
              <a:t>Ниво доказа Ц, степен препорука </a:t>
            </a:r>
            <a:r>
              <a:rPr lang="en-US" sz="1400"/>
              <a:t>I</a:t>
            </a:r>
            <a:r>
              <a:rPr lang="sr-Latn-CS" sz="1400"/>
              <a:t>I </a:t>
            </a:r>
            <a:r>
              <a:rPr lang="en-US" sz="1400"/>
              <a:t>а</a:t>
            </a:r>
          </a:p>
          <a:p>
            <a:r>
              <a:rPr lang="en-US" sz="1400"/>
              <a:t>ВОДИЧ ЗА РЕУМАТОИДНИ АРТРИТИС</a:t>
            </a:r>
            <a:r>
              <a:rPr lang="ru-RU" sz="1400"/>
              <a:t> </a:t>
            </a:r>
            <a:endParaRPr lang="en-US" sz="1400"/>
          </a:p>
        </p:txBody>
      </p:sp>
      <p:sp>
        <p:nvSpPr>
          <p:cNvPr id="23558" name="Right Arrow 5"/>
          <p:cNvSpPr>
            <a:spLocks noChangeArrowheads="1"/>
          </p:cNvSpPr>
          <p:nvPr/>
        </p:nvSpPr>
        <p:spPr bwMode="auto">
          <a:xfrm>
            <a:off x="304800" y="2743200"/>
            <a:ext cx="977900" cy="484188"/>
          </a:xfrm>
          <a:prstGeom prst="rightArrow">
            <a:avLst>
              <a:gd name="adj1" fmla="val 50000"/>
              <a:gd name="adj2" fmla="val 50024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pPr eaLnBrk="1" hangingPunct="1"/>
            <a:endParaRPr lang="en-US"/>
          </a:p>
        </p:txBody>
      </p:sp>
    </p:spTree>
  </p:cSld>
  <p:clrMapOvr>
    <a:masterClrMapping/>
  </p:clrMapOvr>
  <p:transition advTm="22845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/>
              <a:t>Физикални агенси у лечењу реуматоидног артритиса</a:t>
            </a:r>
            <a:endParaRPr lang="en-US" sz="3600" b="1"/>
          </a:p>
        </p:txBody>
      </p:sp>
      <p:sp>
        <p:nvSpPr>
          <p:cNvPr id="2457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Најприхваћенији физички агенс у лечењу болесника са РА је топлота. </a:t>
            </a:r>
          </a:p>
          <a:p>
            <a:r>
              <a:rPr lang="ru-RU"/>
              <a:t>Криотерапија се примењује у акутној фази болести а у смиреној фази хроничног артритиса, сви модалитети топлоте. </a:t>
            </a:r>
          </a:p>
          <a:p>
            <a:r>
              <a:rPr lang="ru-RU"/>
              <a:t>Примена ултразвука у лечењу болесника са РА, због вибрација и повећања температуре у третираном подручју, показала се ефикасном за повећање снаге стиска шаке. </a:t>
            </a:r>
            <a:endParaRPr lang="en-US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A5B81EF-EA87-422A-84FD-CE2693AC0133}" type="slidenum">
              <a:rPr lang="en-US" altLang="en-US" smtClean="0"/>
              <a:pPr/>
              <a:t>21</a:t>
            </a:fld>
            <a:endParaRPr lang="en-US" altLang="en-US"/>
          </a:p>
        </p:txBody>
      </p:sp>
      <p:sp>
        <p:nvSpPr>
          <p:cNvPr id="24581" name="Right Arrow 4"/>
          <p:cNvSpPr>
            <a:spLocks noChangeArrowheads="1"/>
          </p:cNvSpPr>
          <p:nvPr/>
        </p:nvSpPr>
        <p:spPr bwMode="auto">
          <a:xfrm>
            <a:off x="228600" y="2743200"/>
            <a:ext cx="977900" cy="457200"/>
          </a:xfrm>
          <a:prstGeom prst="rightArrow">
            <a:avLst>
              <a:gd name="adj1" fmla="val 50000"/>
              <a:gd name="adj2" fmla="val 49977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pPr eaLnBrk="1" hangingPunct="1"/>
            <a:endParaRPr lang="en-US"/>
          </a:p>
        </p:txBody>
      </p:sp>
      <p:sp>
        <p:nvSpPr>
          <p:cNvPr id="24582" name="Right Arrow 5"/>
          <p:cNvSpPr>
            <a:spLocks noChangeArrowheads="1"/>
          </p:cNvSpPr>
          <p:nvPr/>
        </p:nvSpPr>
        <p:spPr bwMode="auto">
          <a:xfrm>
            <a:off x="228600" y="3886200"/>
            <a:ext cx="977900" cy="484188"/>
          </a:xfrm>
          <a:prstGeom prst="rightArrow">
            <a:avLst>
              <a:gd name="adj1" fmla="val 50000"/>
              <a:gd name="adj2" fmla="val 50024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pPr eaLnBrk="1" hangingPunct="1"/>
            <a:endParaRPr lang="en-US"/>
          </a:p>
        </p:txBody>
      </p:sp>
      <p:sp>
        <p:nvSpPr>
          <p:cNvPr id="24583" name="Rectangle 6"/>
          <p:cNvSpPr>
            <a:spLocks noChangeArrowheads="1"/>
          </p:cNvSpPr>
          <p:nvPr/>
        </p:nvSpPr>
        <p:spPr bwMode="auto">
          <a:xfrm>
            <a:off x="4876800" y="6334125"/>
            <a:ext cx="4267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/>
              <a:t>Ниво доказа Ц, степен препорука </a:t>
            </a:r>
            <a:r>
              <a:rPr lang="en-US" sz="1400"/>
              <a:t>I</a:t>
            </a:r>
          </a:p>
          <a:p>
            <a:r>
              <a:rPr lang="en-US" sz="1400"/>
              <a:t>ВОДИЧ ЗА РЕУМАТОИДНИ АРТРИТИС</a:t>
            </a:r>
            <a:r>
              <a:rPr lang="ru-RU" sz="1400"/>
              <a:t> </a:t>
            </a:r>
            <a:endParaRPr lang="en-US" sz="1400"/>
          </a:p>
        </p:txBody>
      </p:sp>
    </p:spTree>
  </p:cSld>
  <p:clrMapOvr>
    <a:masterClrMapping/>
  </p:clrMapOvr>
  <p:transition advTm="30860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/>
              <a:t>Физикални агенси у лечењу реуматоидног артритиса</a:t>
            </a:r>
            <a:endParaRPr lang="en-US" sz="3600" b="1"/>
          </a:p>
        </p:txBody>
      </p:sp>
      <p:sp>
        <p:nvSpPr>
          <p:cNvPr id="2560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Хидротерапија је један од најстаријих физичких модалитета примењиваних у лечењу болесника са артритисом. </a:t>
            </a:r>
          </a:p>
          <a:p>
            <a:r>
              <a:rPr lang="en-US"/>
              <a:t>Скорашња систематска истраживања ефеката балнеотерапије нису могла да донесу дефинитиван закључак о ефикасности због лоше методологије истраживања.</a:t>
            </a:r>
          </a:p>
          <a:p>
            <a:r>
              <a:rPr lang="en-US"/>
              <a:t>Потребна су даља истраживања чији је циљ испитивање ефикасности овог вида терапије. </a:t>
            </a:r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A8AF00F-65D1-4259-85C9-81FFEADD6770}" type="slidenum">
              <a:rPr lang="en-US" altLang="en-US" smtClean="0"/>
              <a:pPr/>
              <a:t>22</a:t>
            </a:fld>
            <a:endParaRPr lang="en-US" altLang="en-US"/>
          </a:p>
        </p:txBody>
      </p:sp>
      <p:sp>
        <p:nvSpPr>
          <p:cNvPr id="25605" name="Rectangle 4"/>
          <p:cNvSpPr>
            <a:spLocks noChangeArrowheads="1"/>
          </p:cNvSpPr>
          <p:nvPr/>
        </p:nvSpPr>
        <p:spPr bwMode="auto">
          <a:xfrm>
            <a:off x="5029200" y="6334125"/>
            <a:ext cx="4114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/>
              <a:t>Ниво доказа Ц, степен препорука </a:t>
            </a:r>
            <a:r>
              <a:rPr lang="en-US" sz="1400"/>
              <a:t>I</a:t>
            </a:r>
          </a:p>
          <a:p>
            <a:r>
              <a:rPr lang="en-US" sz="1400"/>
              <a:t>ВОДИЧ ЗА РЕУМАТОИДНИ АРТРИТИС</a:t>
            </a:r>
            <a:r>
              <a:rPr lang="ru-RU" sz="1400"/>
              <a:t> </a:t>
            </a:r>
            <a:endParaRPr lang="en-US" sz="1400"/>
          </a:p>
        </p:txBody>
      </p:sp>
    </p:spTree>
  </p:cSld>
  <p:clrMapOvr>
    <a:masterClrMapping/>
  </p:clrMapOvr>
  <p:transition advTm="38174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/>
              <a:t>Вежбе и терапија радом у лечењу реуматоидног артритиса</a:t>
            </a:r>
            <a:endParaRPr lang="en-US" sz="3200" b="1"/>
          </a:p>
        </p:txBody>
      </p:sp>
      <p:sp>
        <p:nvSpPr>
          <p:cNvPr id="2662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Улога кинезитерапије је од највећег значаја.</a:t>
            </a:r>
          </a:p>
          <a:p>
            <a:r>
              <a:rPr lang="ru-RU"/>
              <a:t>Динамичке вежбе имају позитивне ефекте на повећање аеробног капацитета и мишићну снагу.</a:t>
            </a:r>
          </a:p>
          <a:p>
            <a:r>
              <a:rPr lang="ru-RU"/>
              <a:t>Нису примећена нежељена дејства вежбања на појаву бола и активност болести. </a:t>
            </a:r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CB2293E-126C-43D8-A700-F133F71ACC60}" type="slidenum">
              <a:rPr lang="en-US" altLang="en-US" smtClean="0"/>
              <a:pPr/>
              <a:t>23</a:t>
            </a:fld>
            <a:endParaRPr lang="en-US" altLang="en-US"/>
          </a:p>
        </p:txBody>
      </p:sp>
      <p:sp>
        <p:nvSpPr>
          <p:cNvPr id="26629" name="Rectangle 4"/>
          <p:cNvSpPr>
            <a:spLocks noChangeArrowheads="1"/>
          </p:cNvSpPr>
          <p:nvPr/>
        </p:nvSpPr>
        <p:spPr bwMode="auto">
          <a:xfrm>
            <a:off x="5181600" y="6334125"/>
            <a:ext cx="39624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/>
              <a:t>Ниво доказа Ц, степен препорука </a:t>
            </a:r>
            <a:r>
              <a:rPr lang="en-US" sz="1400"/>
              <a:t>I</a:t>
            </a:r>
          </a:p>
          <a:p>
            <a:r>
              <a:rPr lang="en-US" sz="1400"/>
              <a:t>ВОДИЧ ЗА РЕУМАТОИДНИ АРТРИТИС</a:t>
            </a:r>
            <a:r>
              <a:rPr lang="ru-RU" sz="1400"/>
              <a:t> </a:t>
            </a:r>
            <a:endParaRPr lang="en-US" sz="1400"/>
          </a:p>
        </p:txBody>
      </p:sp>
    </p:spTree>
  </p:cSld>
  <p:clrMapOvr>
    <a:masterClrMapping/>
  </p:clrMapOvr>
  <p:transition advTm="25059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/>
              <a:t>Вежбе и терапија радом у лечењу реуматоидног артритиса</a:t>
            </a:r>
            <a:endParaRPr lang="en-US" sz="3200"/>
          </a:p>
        </p:txBody>
      </p:sp>
      <p:sp>
        <p:nvSpPr>
          <p:cNvPr id="2765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Радна терапија и окупациона терапија </a:t>
            </a:r>
          </a:p>
          <a:p>
            <a:r>
              <a:rPr lang="ru-RU"/>
              <a:t>Праве се разна помагала за обављање кућних активности, помоћ при исхрани и хигијени и врши се обука за коришћење помагала при ходу (штап, штаке или ходалице). </a:t>
            </a:r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AA561B5-75E3-4844-9229-B64352C34D37}" type="slidenum">
              <a:rPr lang="en-US" altLang="en-US" smtClean="0"/>
              <a:pPr/>
              <a:t>24</a:t>
            </a:fld>
            <a:endParaRPr lang="en-US" altLang="en-US"/>
          </a:p>
        </p:txBody>
      </p:sp>
      <p:sp>
        <p:nvSpPr>
          <p:cNvPr id="27653" name="Rectangle 4"/>
          <p:cNvSpPr>
            <a:spLocks noChangeArrowheads="1"/>
          </p:cNvSpPr>
          <p:nvPr/>
        </p:nvSpPr>
        <p:spPr bwMode="auto">
          <a:xfrm>
            <a:off x="4876800" y="6334125"/>
            <a:ext cx="4267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/>
              <a:t>Ниво доказа Ц, степен препорука </a:t>
            </a:r>
            <a:r>
              <a:rPr lang="en-US" sz="1400"/>
              <a:t>I</a:t>
            </a:r>
          </a:p>
          <a:p>
            <a:r>
              <a:rPr lang="en-US" sz="1400"/>
              <a:t>ВОДИЧ ЗА РЕУМАТОИДНИ АРТРИТИС</a:t>
            </a:r>
            <a:r>
              <a:rPr lang="ru-RU" sz="1400"/>
              <a:t> </a:t>
            </a:r>
            <a:endParaRPr lang="en-US" sz="1400"/>
          </a:p>
        </p:txBody>
      </p:sp>
    </p:spTree>
  </p:cSld>
  <p:clrMapOvr>
    <a:masterClrMapping/>
  </p:clrMapOvr>
  <p:transition advTm="18690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Циљ примењене физикалне терапије</a:t>
            </a:r>
          </a:p>
        </p:txBody>
      </p:sp>
      <p:sp>
        <p:nvSpPr>
          <p:cNvPr id="2867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Tahoma" pitchFamily="34" charset="0"/>
              <a:buAutoNum type="arabicParenR"/>
            </a:pPr>
            <a:r>
              <a:rPr lang="en-US"/>
              <a:t>Редукција бола, инфламације и укочености</a:t>
            </a:r>
          </a:p>
          <a:p>
            <a:pPr>
              <a:buFont typeface="Tahoma" pitchFamily="34" charset="0"/>
              <a:buAutoNum type="arabicParenR"/>
            </a:pPr>
            <a:r>
              <a:rPr lang="en-US"/>
              <a:t>Одржавање или побољшање обима покрета</a:t>
            </a:r>
          </a:p>
          <a:p>
            <a:pPr>
              <a:buFont typeface="Tahoma" pitchFamily="34" charset="0"/>
              <a:buAutoNum type="arabicParenR"/>
            </a:pPr>
            <a:r>
              <a:rPr lang="en-US"/>
              <a:t>Одржавање или побољшање снаге мишића</a:t>
            </a:r>
          </a:p>
          <a:p>
            <a:pPr>
              <a:buFont typeface="Tahoma" pitchFamily="34" charset="0"/>
              <a:buAutoNum type="arabicParenR"/>
            </a:pPr>
            <a:r>
              <a:rPr lang="en-US"/>
              <a:t>Побољшање баланса </a:t>
            </a:r>
          </a:p>
          <a:p>
            <a:pPr>
              <a:buFont typeface="Tahoma" pitchFamily="34" charset="0"/>
              <a:buAutoNum type="arabicParenR"/>
            </a:pPr>
            <a:r>
              <a:rPr lang="en-US"/>
              <a:t>Редукција стреса на захваћеном зглобу</a:t>
            </a:r>
          </a:p>
          <a:p>
            <a:pPr>
              <a:buFont typeface="Tahoma" pitchFamily="34" charset="0"/>
              <a:buAutoNum type="arabicParenR"/>
            </a:pPr>
            <a:r>
              <a:rPr lang="en-US"/>
              <a:t>Корекција хода</a:t>
            </a:r>
          </a:p>
          <a:p>
            <a:pPr>
              <a:buFont typeface="Tahoma" pitchFamily="34" charset="0"/>
              <a:buAutoNum type="arabicParenR"/>
            </a:pPr>
            <a:r>
              <a:rPr lang="en-US"/>
              <a:t>Одржавање или побољшање функционалне независности укључујући учешће у професионалним активностима</a:t>
            </a:r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6E93DFA-D895-4C2A-B7A4-F2C6071E0432}" type="slidenum">
              <a:rPr lang="en-US" altLang="en-US" smtClean="0"/>
              <a:pPr/>
              <a:t>25</a:t>
            </a:fld>
            <a:endParaRPr lang="en-US" altLang="en-US"/>
          </a:p>
        </p:txBody>
      </p:sp>
    </p:spTree>
  </p:cSld>
  <p:clrMapOvr>
    <a:masterClrMapping/>
  </p:clrMapOvr>
  <p:transition advTm="28595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ЦИЉЕВИ МЕДИЦИНСКЕ РЕХАБИЛИТАЦИЈЕ</a:t>
            </a:r>
          </a:p>
        </p:txBody>
      </p:sp>
      <p:sp>
        <p:nvSpPr>
          <p:cNvPr id="2969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ru-RU"/>
              <a:t>Спречавање развоја мишићних атрофија</a:t>
            </a:r>
          </a:p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ru-RU"/>
              <a:t>Спречавање развоја контрактура зглобова</a:t>
            </a:r>
          </a:p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ru-RU"/>
              <a:t>Спречавање развоја остеопорозе и деструкције костију због инактивитета</a:t>
            </a:r>
          </a:p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ru-RU"/>
              <a:t>Информација и едукација</a:t>
            </a:r>
            <a:endParaRPr lang="en-US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0DCD188-C3FF-4A15-8ABE-9E40590F76B4}" type="slidenum">
              <a:rPr lang="en-US" altLang="en-US" smtClean="0"/>
              <a:pPr/>
              <a:t>26</a:t>
            </a:fld>
            <a:endParaRPr lang="en-US" altLang="en-US"/>
          </a:p>
        </p:txBody>
      </p:sp>
    </p:spTree>
  </p:cSld>
  <p:clrMapOvr>
    <a:masterClrMapping/>
  </p:clrMapOvr>
  <p:transition advTm="22672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/>
              <a:t>Физикална терапија у </a:t>
            </a:r>
            <a:r>
              <a:rPr lang="sr-Latn-CS" sz="3200" b="1"/>
              <a:t>I </a:t>
            </a:r>
            <a:r>
              <a:rPr lang="en-US" sz="3200" b="1"/>
              <a:t>стадијуму болести – акутна фаза</a:t>
            </a:r>
          </a:p>
        </p:txBody>
      </p:sp>
      <p:sp>
        <p:nvSpPr>
          <p:cNvPr id="3072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Мировање у растеретном положају, уз одржавање функционалног положаја зглоба</a:t>
            </a:r>
          </a:p>
          <a:p>
            <a:r>
              <a:rPr lang="ru-RU"/>
              <a:t>Криотерапија</a:t>
            </a:r>
          </a:p>
          <a:p>
            <a:r>
              <a:rPr lang="ru-RU"/>
              <a:t>Кинезитерапија: статичке контракције; по смиривању акутног процеса - динамичке контракције; индивидуални програм</a:t>
            </a:r>
          </a:p>
          <a:p>
            <a:r>
              <a:rPr lang="ru-RU"/>
              <a:t>Психолошка потпора</a:t>
            </a:r>
          </a:p>
          <a:p>
            <a:r>
              <a:rPr lang="ru-RU"/>
              <a:t>Едукација болесника</a:t>
            </a:r>
            <a:endParaRPr lang="en-US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B48ADB5-9177-4B19-96F5-6CA8D2E11E1D}" type="slidenum">
              <a:rPr lang="en-US" altLang="en-US" smtClean="0"/>
              <a:pPr/>
              <a:t>27</a:t>
            </a:fld>
            <a:endParaRPr lang="en-US" altLang="en-US"/>
          </a:p>
        </p:txBody>
      </p:sp>
    </p:spTree>
  </p:cSld>
  <p:clrMapOvr>
    <a:masterClrMapping/>
  </p:clrMapOvr>
  <p:transition advTm="29956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/>
              <a:t>Физикална терапија у </a:t>
            </a:r>
            <a:r>
              <a:rPr lang="sr-Latn-CS" sz="3200" b="1"/>
              <a:t>I </a:t>
            </a:r>
            <a:r>
              <a:rPr lang="en-US" sz="3200" b="1"/>
              <a:t>стадијуму болести – фаза ремисије</a:t>
            </a:r>
            <a:endParaRPr lang="en-US" sz="3200"/>
          </a:p>
        </p:txBody>
      </p:sp>
      <p:sp>
        <p:nvSpPr>
          <p:cNvPr id="3174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Термотерапија (топла и хладна диферентна зона)</a:t>
            </a:r>
          </a:p>
          <a:p>
            <a:r>
              <a:rPr lang="ru-RU"/>
              <a:t>УЗ</a:t>
            </a:r>
          </a:p>
          <a:p>
            <a:r>
              <a:rPr lang="ru-RU"/>
              <a:t>Ласер</a:t>
            </a:r>
          </a:p>
          <a:p>
            <a:r>
              <a:rPr lang="ru-RU"/>
              <a:t>ИМП</a:t>
            </a:r>
          </a:p>
          <a:p>
            <a:r>
              <a:rPr lang="ru-RU"/>
              <a:t>Електротерапија (СГ, КТД, ИФС, ЕС и др.)</a:t>
            </a:r>
          </a:p>
          <a:p>
            <a:r>
              <a:rPr lang="ru-RU"/>
              <a:t>Радна терапија - битан елемент функционалне терапије и окупационе терапије</a:t>
            </a:r>
            <a:endParaRPr lang="en-US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BA0647A-3DCB-4021-901A-6276FB9D0CA5}" type="slidenum">
              <a:rPr lang="en-US" altLang="en-US" smtClean="0"/>
              <a:pPr/>
              <a:t>28</a:t>
            </a:fld>
            <a:endParaRPr lang="en-US" altLang="en-US"/>
          </a:p>
        </p:txBody>
      </p:sp>
    </p:spTree>
  </p:cSld>
  <p:clrMapOvr>
    <a:masterClrMapping/>
  </p:clrMapOvr>
  <p:transition advTm="26421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2800" b="1"/>
              <a:t>II</a:t>
            </a:r>
            <a:r>
              <a:rPr lang="ru-RU" sz="2800" b="1"/>
              <a:t> стадијум (анатомских оштећења, контрактура и деформитета )</a:t>
            </a:r>
            <a:endParaRPr lang="en-US" sz="2800" b="1"/>
          </a:p>
        </p:txBody>
      </p:sp>
      <p:sp>
        <p:nvSpPr>
          <p:cNvPr id="3277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Дозирана КТХ; вежбе са помагалима</a:t>
            </a:r>
          </a:p>
          <a:p>
            <a:r>
              <a:rPr lang="ru-RU"/>
              <a:t>УЗ</a:t>
            </a:r>
          </a:p>
          <a:p>
            <a:r>
              <a:rPr lang="ru-RU"/>
              <a:t>ИФС</a:t>
            </a:r>
          </a:p>
          <a:p>
            <a:r>
              <a:rPr lang="ru-RU"/>
              <a:t>Ласеротерапија</a:t>
            </a:r>
          </a:p>
          <a:p>
            <a:r>
              <a:rPr lang="ru-RU"/>
              <a:t>Акупунктура </a:t>
            </a:r>
          </a:p>
          <a:p>
            <a:r>
              <a:rPr lang="ru-RU"/>
              <a:t>Парафинска и пелоидна паковања</a:t>
            </a:r>
          </a:p>
          <a:p>
            <a:r>
              <a:rPr lang="ru-RU"/>
              <a:t>Топле купке</a:t>
            </a:r>
          </a:p>
          <a:p>
            <a:r>
              <a:rPr lang="ru-RU"/>
              <a:t>Едукација болесника</a:t>
            </a:r>
          </a:p>
          <a:p>
            <a:r>
              <a:rPr lang="ru-RU"/>
              <a:t>Психолошка потпора</a:t>
            </a:r>
          </a:p>
          <a:p>
            <a:r>
              <a:rPr lang="ru-RU"/>
              <a:t>Решавање социјалних проблема</a:t>
            </a:r>
            <a:endParaRPr lang="en-US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C8AAD34-FE69-4A0C-9A3E-EBD3BC851B17}" type="slidenum">
              <a:rPr lang="en-US" altLang="en-US" smtClean="0"/>
              <a:pPr/>
              <a:t>29</a:t>
            </a:fld>
            <a:endParaRPr lang="en-US" altLang="en-US"/>
          </a:p>
        </p:txBody>
      </p:sp>
    </p:spTree>
  </p:cSld>
  <p:clrMapOvr>
    <a:masterClrMapping/>
  </p:clrMapOvr>
  <p:transition advTm="24094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Реуматоидни артритис</a:t>
            </a:r>
          </a:p>
        </p:txBody>
      </p:sp>
      <p:sp>
        <p:nvSpPr>
          <p:cNvPr id="614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Реуматоидни артритис (РА) је хронична, мултисистемска, аутоимунска болест непознате</a:t>
            </a:r>
            <a:r>
              <a:rPr lang="sr-Latn-CS"/>
              <a:t> </a:t>
            </a:r>
            <a:r>
              <a:rPr lang="en-US"/>
              <a:t>етиологије. </a:t>
            </a:r>
          </a:p>
          <a:p>
            <a:r>
              <a:rPr lang="en-US"/>
              <a:t>Према актуелној класификацији реуматских болести,реуматоидни артритис спада у</a:t>
            </a:r>
            <a:r>
              <a:rPr lang="sr-Latn-CS"/>
              <a:t> </a:t>
            </a:r>
            <a:r>
              <a:rPr lang="en-US"/>
              <a:t>запаљенске реуматске болести – подгрупу хроничних артритиса, чија је главна клиничка</a:t>
            </a:r>
            <a:r>
              <a:rPr lang="sr-Latn-CS"/>
              <a:t> </a:t>
            </a:r>
            <a:r>
              <a:rPr lang="en-US"/>
              <a:t>карактеристика запаљење једног или више зглобова</a:t>
            </a:r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28DE98F-7E14-4400-B757-79D155C6DBE9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</p:cSld>
  <p:clrMapOvr>
    <a:masterClrMapping/>
  </p:clrMapOvr>
  <p:transition advTm="22550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8153400" cy="1143000"/>
          </a:xfrm>
        </p:spPr>
        <p:txBody>
          <a:bodyPr/>
          <a:lstStyle/>
          <a:p>
            <a:r>
              <a:rPr lang="sr-Latn-CS" sz="2400" b="1"/>
              <a:t>III </a:t>
            </a:r>
            <a:r>
              <a:rPr lang="ru-RU" sz="2400" b="1"/>
              <a:t>стадијум (након хируршких интервенција, синовектомије, алоартропластике, артродезе)</a:t>
            </a:r>
            <a:endParaRPr lang="en-US" sz="2400" b="1"/>
          </a:p>
        </p:txBody>
      </p:sp>
      <p:sp>
        <p:nvSpPr>
          <p:cNvPr id="3379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Кинезитерапија, хидрокинезитерапија</a:t>
            </a:r>
          </a:p>
          <a:p>
            <a:r>
              <a:rPr lang="en-US"/>
              <a:t>Термотерапија</a:t>
            </a:r>
          </a:p>
          <a:p>
            <a:r>
              <a:rPr lang="en-US"/>
              <a:t>УЗ</a:t>
            </a:r>
          </a:p>
          <a:p>
            <a:r>
              <a:rPr lang="en-US"/>
              <a:t>ИФС</a:t>
            </a:r>
          </a:p>
          <a:p>
            <a:r>
              <a:rPr lang="en-US"/>
              <a:t>Ласеротерапија</a:t>
            </a:r>
          </a:p>
          <a:p>
            <a:r>
              <a:rPr lang="en-US"/>
              <a:t>Едукација</a:t>
            </a:r>
          </a:p>
          <a:p>
            <a:r>
              <a:rPr lang="en-US"/>
              <a:t>Психолошка потпора</a:t>
            </a: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2D9DCF5-686C-4D1B-A5D5-AB1A3C096B8D}" type="slidenum">
              <a:rPr lang="en-US" altLang="en-US" smtClean="0"/>
              <a:pPr/>
              <a:t>30</a:t>
            </a:fld>
            <a:endParaRPr lang="en-US" altLang="en-US"/>
          </a:p>
        </p:txBody>
      </p:sp>
    </p:spTree>
  </p:cSld>
  <p:clrMapOvr>
    <a:masterClrMapping/>
  </p:clrMapOvr>
  <p:transition advTm="27518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3600" b="1"/>
              <a:t>IV </a:t>
            </a:r>
            <a:r>
              <a:rPr lang="en-US" sz="3600" b="1"/>
              <a:t>стадијум (тешких деформација)</a:t>
            </a:r>
          </a:p>
        </p:txBody>
      </p:sp>
      <p:sp>
        <p:nvSpPr>
          <p:cNvPr id="3481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Хидрокинезитерапија</a:t>
            </a:r>
          </a:p>
          <a:p>
            <a:r>
              <a:rPr lang="ru-RU"/>
              <a:t>Примена средстава за самозбрињавање</a:t>
            </a:r>
          </a:p>
          <a:p>
            <a:r>
              <a:rPr lang="ru-RU"/>
              <a:t>Едукација</a:t>
            </a:r>
          </a:p>
          <a:p>
            <a:r>
              <a:rPr lang="ru-RU"/>
              <a:t>Психолошка потпора</a:t>
            </a:r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A07119F-F5AB-49BB-8023-F3BF0B710913}" type="slidenum">
              <a:rPr lang="en-US" altLang="en-US" smtClean="0"/>
              <a:pPr/>
              <a:t>31</a:t>
            </a:fld>
            <a:endParaRPr lang="en-US" altLang="en-US"/>
          </a:p>
        </p:txBody>
      </p:sp>
    </p:spTree>
  </p:cSld>
  <p:clrMapOvr>
    <a:masterClrMapping/>
  </p:clrMapOvr>
  <p:transition advTm="13377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/>
              <a:t>Физикална терапија РА у акутној фази</a:t>
            </a:r>
            <a:endParaRPr lang="en-US" sz="3600" b="1"/>
          </a:p>
        </p:txBody>
      </p:sp>
      <p:sp>
        <p:nvSpPr>
          <p:cNvPr id="3584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600200"/>
            <a:ext cx="8305800" cy="4114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sr-Cyrl-CS" altLang="en-US" b="1">
                <a:solidFill>
                  <a:srgbClr val="FF0000"/>
                </a:solidFill>
              </a:rPr>
              <a:t>Акутна</a:t>
            </a:r>
            <a:r>
              <a:rPr lang="sr-Cyrl-CS" altLang="en-US">
                <a:solidFill>
                  <a:srgbClr val="FF0000"/>
                </a:solidFill>
              </a:rPr>
              <a:t> </a:t>
            </a:r>
            <a:r>
              <a:rPr lang="sr-Cyrl-CS" altLang="en-US" b="1">
                <a:solidFill>
                  <a:srgbClr val="FF0000"/>
                </a:solidFill>
              </a:rPr>
              <a:t>фаза </a:t>
            </a:r>
            <a:r>
              <a:rPr lang="sr-Cyrl-CS" altLang="en-US"/>
              <a:t>- фаза активног синовитис</a:t>
            </a:r>
            <a:r>
              <a:rPr lang="sr-Latn-CS" altLang="en-US"/>
              <a:t>a</a:t>
            </a:r>
            <a:endParaRPr lang="sr-Cyrl-CS" altLang="en-US"/>
          </a:p>
          <a:p>
            <a:pPr eaLnBrk="1" hangingPunct="1">
              <a:lnSpc>
                <a:spcPct val="80000"/>
              </a:lnSpc>
              <a:spcBef>
                <a:spcPts val="2400"/>
              </a:spcBef>
              <a:buFontTx/>
              <a:buNone/>
            </a:pPr>
            <a:r>
              <a:rPr lang="sr-Cyrl-CS" altLang="en-US"/>
              <a:t>1.</a:t>
            </a:r>
            <a:r>
              <a:rPr lang="en-US" altLang="en-US"/>
              <a:t> </a:t>
            </a:r>
            <a:r>
              <a:rPr lang="sr-Cyrl-CS" altLang="en-US" b="1"/>
              <a:t>Растерећење</a:t>
            </a:r>
            <a:r>
              <a:rPr lang="sr-Cyrl-CS" altLang="en-US"/>
              <a:t> зглобова</a:t>
            </a:r>
          </a:p>
          <a:p>
            <a:pPr eaLnBrk="1" hangingPunct="1">
              <a:lnSpc>
                <a:spcPct val="80000"/>
              </a:lnSpc>
              <a:spcBef>
                <a:spcPts val="2400"/>
              </a:spcBef>
              <a:buFontTx/>
              <a:buNone/>
            </a:pPr>
            <a:r>
              <a:rPr lang="sr-Cyrl-CS" altLang="en-US"/>
              <a:t>2.</a:t>
            </a:r>
            <a:r>
              <a:rPr lang="en-US" altLang="en-US"/>
              <a:t> </a:t>
            </a:r>
            <a:r>
              <a:rPr lang="sr-Cyrl-CS" altLang="en-US" b="1"/>
              <a:t>Превенција деформитета </a:t>
            </a:r>
            <a:r>
              <a:rPr lang="sr-Cyrl-CS" altLang="en-US"/>
              <a:t>зглобова:</a:t>
            </a:r>
          </a:p>
          <a:p>
            <a:pPr eaLnBrk="1" hangingPunct="1">
              <a:lnSpc>
                <a:spcPct val="80000"/>
              </a:lnSpc>
              <a:spcBef>
                <a:spcPts val="2400"/>
              </a:spcBef>
              <a:buFontTx/>
              <a:buNone/>
            </a:pPr>
            <a:r>
              <a:rPr lang="sr-Cyrl-CS" altLang="en-US"/>
              <a:t>3. </a:t>
            </a:r>
            <a:r>
              <a:rPr lang="sr-Cyrl-CS" altLang="en-US" b="1"/>
              <a:t>Криотерапија</a:t>
            </a:r>
            <a:endParaRPr lang="sr-Cyrl-CS" altLang="en-US"/>
          </a:p>
          <a:p>
            <a:pPr eaLnBrk="1" hangingPunct="1">
              <a:lnSpc>
                <a:spcPct val="80000"/>
              </a:lnSpc>
              <a:spcBef>
                <a:spcPts val="2400"/>
              </a:spcBef>
              <a:buFontTx/>
              <a:buNone/>
            </a:pPr>
            <a:r>
              <a:rPr lang="sr-Cyrl-CS" altLang="en-US"/>
              <a:t>4. </a:t>
            </a:r>
            <a:r>
              <a:rPr lang="sr-Cyrl-CS" altLang="en-US" b="1"/>
              <a:t>Статичке</a:t>
            </a:r>
            <a:r>
              <a:rPr lang="sr-Cyrl-CS" altLang="en-US"/>
              <a:t> контракције</a:t>
            </a:r>
          </a:p>
          <a:p>
            <a:pPr eaLnBrk="1" hangingPunct="1">
              <a:lnSpc>
                <a:spcPct val="80000"/>
              </a:lnSpc>
              <a:spcBef>
                <a:spcPts val="2400"/>
              </a:spcBef>
              <a:buFontTx/>
              <a:buNone/>
            </a:pPr>
            <a:r>
              <a:rPr lang="sr-Cyrl-CS" altLang="en-US"/>
              <a:t>5. Опште </a:t>
            </a:r>
            <a:r>
              <a:rPr lang="sr-Cyrl-CS" altLang="en-US" b="1"/>
              <a:t>мировање и одмор</a:t>
            </a:r>
            <a:endParaRPr lang="en-US" altLang="en-US" b="1"/>
          </a:p>
          <a:p>
            <a:pPr>
              <a:buFont typeface="Wingdings" pitchFamily="2" charset="2"/>
              <a:buChar char="•"/>
            </a:pPr>
            <a:endParaRPr lang="en-US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5BA9CD2-FAE0-43CD-B088-345F723B8B97}" type="slidenum">
              <a:rPr lang="en-US" altLang="en-US" smtClean="0"/>
              <a:pPr/>
              <a:t>32</a:t>
            </a:fld>
            <a:endParaRPr lang="en-US" altLang="en-US"/>
          </a:p>
        </p:txBody>
      </p:sp>
    </p:spTree>
  </p:cSld>
  <p:clrMapOvr>
    <a:masterClrMapping/>
  </p:clrMapOvr>
  <p:transition advTm="18121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altLang="en-US" sz="3600" b="1"/>
              <a:t>Кинезитерапија </a:t>
            </a:r>
            <a:r>
              <a:rPr lang="sr-Cyrl-CS" altLang="en-US" sz="3600" b="1">
                <a:solidFill>
                  <a:srgbClr val="FF0000"/>
                </a:solidFill>
              </a:rPr>
              <a:t>у акутној фази</a:t>
            </a:r>
            <a:endParaRPr lang="en-US" sz="3600"/>
          </a:p>
        </p:txBody>
      </p:sp>
      <p:sp>
        <p:nvSpPr>
          <p:cNvPr id="3686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spcBef>
                <a:spcPts val="2400"/>
              </a:spcBef>
              <a:buFontTx/>
              <a:buNone/>
            </a:pPr>
            <a:r>
              <a:rPr lang="en-US" altLang="en-US" b="1">
                <a:solidFill>
                  <a:srgbClr val="FF0000"/>
                </a:solidFill>
              </a:rPr>
              <a:t>Циљеви КТХ</a:t>
            </a:r>
            <a:r>
              <a:rPr lang="en-US" altLang="en-US"/>
              <a:t>:</a:t>
            </a:r>
          </a:p>
          <a:p>
            <a:pPr>
              <a:lnSpc>
                <a:spcPct val="80000"/>
              </a:lnSpc>
              <a:spcBef>
                <a:spcPts val="3000"/>
              </a:spcBef>
              <a:buFont typeface="Wingdings" pitchFamily="2" charset="2"/>
              <a:buChar char="q"/>
            </a:pPr>
            <a:r>
              <a:rPr lang="sr-Cyrl-CS" altLang="en-US"/>
              <a:t>спречавање развоја </a:t>
            </a:r>
            <a:r>
              <a:rPr lang="sr-Cyrl-CS" altLang="en-US" b="1" u="sng"/>
              <a:t>мишићне атрофије</a:t>
            </a:r>
            <a:r>
              <a:rPr lang="en-US" altLang="en-US" b="1" u="sng"/>
              <a:t>;</a:t>
            </a:r>
            <a:endParaRPr lang="sr-Cyrl-CS" altLang="en-US" b="1" u="sng"/>
          </a:p>
          <a:p>
            <a:pPr>
              <a:lnSpc>
                <a:spcPct val="80000"/>
              </a:lnSpc>
              <a:spcBef>
                <a:spcPts val="3000"/>
              </a:spcBef>
              <a:buFont typeface="Wingdings" pitchFamily="2" charset="2"/>
              <a:buChar char="q"/>
            </a:pPr>
            <a:r>
              <a:rPr lang="sr-Cyrl-CS" altLang="en-US"/>
              <a:t>спречавање развоја </a:t>
            </a:r>
            <a:r>
              <a:rPr lang="sr-Cyrl-CS" altLang="en-US" b="1" u="sng"/>
              <a:t>контрактура</a:t>
            </a:r>
            <a:r>
              <a:rPr lang="sr-Cyrl-CS" altLang="en-US"/>
              <a:t> зглобова</a:t>
            </a:r>
            <a:r>
              <a:rPr lang="en-US" altLang="en-US"/>
              <a:t>;</a:t>
            </a:r>
            <a:endParaRPr lang="sr-Cyrl-CS" altLang="en-US"/>
          </a:p>
          <a:p>
            <a:pPr>
              <a:lnSpc>
                <a:spcPct val="80000"/>
              </a:lnSpc>
              <a:spcBef>
                <a:spcPts val="3000"/>
              </a:spcBef>
              <a:buFont typeface="Wingdings" pitchFamily="2" charset="2"/>
              <a:buChar char="q"/>
            </a:pPr>
            <a:r>
              <a:rPr lang="sr-Cyrl-CS" altLang="en-US"/>
              <a:t>спречавање развоја </a:t>
            </a:r>
            <a:r>
              <a:rPr lang="sr-Cyrl-CS" altLang="en-US" b="1" u="sng"/>
              <a:t>остеопорозе</a:t>
            </a:r>
            <a:r>
              <a:rPr lang="sr-Cyrl-CS" altLang="en-US"/>
              <a:t> и деструкције костију због инактивитета</a:t>
            </a:r>
            <a:r>
              <a:rPr lang="en-US" altLang="en-US"/>
              <a:t>.</a:t>
            </a:r>
            <a:endParaRPr lang="sr-Cyrl-CS" altLang="en-US"/>
          </a:p>
          <a:p>
            <a:pPr>
              <a:lnSpc>
                <a:spcPct val="80000"/>
              </a:lnSpc>
              <a:spcBef>
                <a:spcPts val="1800"/>
              </a:spcBef>
              <a:buFont typeface="Wingdings" pitchFamily="2" charset="2"/>
              <a:buChar char="q"/>
            </a:pPr>
            <a:r>
              <a:rPr lang="ru-RU" altLang="en-US"/>
              <a:t>Императив физикалне терапије је </a:t>
            </a:r>
            <a:r>
              <a:rPr lang="ru-RU" altLang="en-US" b="1" u="sng">
                <a:solidFill>
                  <a:srgbClr val="FF0000"/>
                </a:solidFill>
              </a:rPr>
              <a:t>активни покрет</a:t>
            </a:r>
            <a:r>
              <a:rPr lang="ru-RU" altLang="en-US"/>
              <a:t>, али у акутној фази РА се намеће супротност у виду мировања и позиционирања захваћених зглобова</a:t>
            </a:r>
            <a:r>
              <a:rPr lang="sr-Latn-CS" altLang="en-US"/>
              <a:t>.</a:t>
            </a:r>
            <a:endParaRPr lang="sr-Cyrl-CS" altLang="en-US"/>
          </a:p>
          <a:p>
            <a:endParaRPr lang="en-US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5B4E3F6-82C3-4B93-B477-67940F9A4D62}" type="slidenum">
              <a:rPr lang="en-US" altLang="en-US" smtClean="0"/>
              <a:pPr/>
              <a:t>33</a:t>
            </a:fld>
            <a:endParaRPr lang="en-US" altLang="en-US"/>
          </a:p>
        </p:txBody>
      </p:sp>
    </p:spTree>
  </p:cSld>
  <p:clrMapOvr>
    <a:masterClrMapping/>
  </p:clrMapOvr>
  <p:transition advTm="30474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Кинезитерапија у акутној фази</a:t>
            </a:r>
          </a:p>
        </p:txBody>
      </p:sp>
      <p:sp>
        <p:nvSpPr>
          <p:cNvPr id="3789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Статичке контракције не доводе до покрета у зглобу, а повећавају напетост у мишићима</a:t>
            </a:r>
          </a:p>
          <a:p>
            <a:r>
              <a:rPr lang="ru-RU"/>
              <a:t>Углавном се примењује на слабим екстензорима шаке и прстију, као и свим осталим екстензорима ради одржавања мишићне трофике и снаге и спречавања контрактуре флексора</a:t>
            </a:r>
          </a:p>
          <a:p>
            <a:r>
              <a:rPr lang="ru-RU"/>
              <a:t>Изометричке вежбе се могу спроводити у свим положајима, као и за време ношења удлага, јер не доводе до покрета у зглобовима</a:t>
            </a:r>
            <a:endParaRPr lang="en-US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3411683-008C-4D24-8CDC-EF2BA9BDB1F5}" type="slidenum">
              <a:rPr lang="en-US" altLang="en-US" smtClean="0"/>
              <a:pPr/>
              <a:t>34</a:t>
            </a:fld>
            <a:endParaRPr lang="en-US" altLang="en-US"/>
          </a:p>
        </p:txBody>
      </p:sp>
    </p:spTree>
  </p:cSld>
  <p:clrMapOvr>
    <a:masterClrMapping/>
  </p:clrMapOvr>
  <p:transition advTm="27508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r>
              <a:rPr lang="sr-Cyrl-CS" altLang="en-US" sz="3200" b="1"/>
              <a:t>Физикална терапија РА </a:t>
            </a:r>
            <a:r>
              <a:rPr lang="sr-Latn-CS" altLang="en-US" sz="3200" b="1"/>
              <a:t/>
            </a:r>
            <a:br>
              <a:rPr lang="sr-Latn-CS" altLang="en-US" sz="3200" b="1"/>
            </a:br>
            <a:r>
              <a:rPr lang="sr-Cyrl-CS" altLang="en-US" sz="3200" b="1">
                <a:solidFill>
                  <a:schemeClr val="tx1"/>
                </a:solidFill>
              </a:rPr>
              <a:t>у</a:t>
            </a:r>
            <a:r>
              <a:rPr lang="sr-Cyrl-CS" altLang="en-US" sz="3200" b="1">
                <a:solidFill>
                  <a:srgbClr val="FF0000"/>
                </a:solidFill>
              </a:rPr>
              <a:t> хроничној фази (ремисија)</a:t>
            </a:r>
            <a:endParaRPr lang="en-US" sz="3200"/>
          </a:p>
        </p:txBody>
      </p:sp>
      <p:sp>
        <p:nvSpPr>
          <p:cNvPr id="3891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524000"/>
            <a:ext cx="8305800" cy="4114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ts val="1800"/>
              </a:spcBef>
              <a:buFontTx/>
              <a:buNone/>
            </a:pPr>
            <a:r>
              <a:rPr lang="sr-Latn-CS" altLang="en-US"/>
              <a:t>1.</a:t>
            </a:r>
            <a:r>
              <a:rPr lang="en-US" altLang="en-US"/>
              <a:t> </a:t>
            </a:r>
            <a:r>
              <a:rPr lang="sr-Cyrl-CS" altLang="en-US" b="1"/>
              <a:t>Термотерапијске</a:t>
            </a:r>
            <a:r>
              <a:rPr lang="sr-Cyrl-CS" altLang="en-US"/>
              <a:t> процедуре:</a:t>
            </a:r>
            <a:r>
              <a:rPr lang="en-US" altLang="en-US"/>
              <a:t> KTD</a:t>
            </a:r>
            <a:r>
              <a:rPr lang="sr-Cyrl-CS" altLang="en-US"/>
              <a:t>,</a:t>
            </a:r>
            <a:r>
              <a:rPr lang="en-US" altLang="en-US"/>
              <a:t> IC</a:t>
            </a:r>
            <a:r>
              <a:rPr lang="sr-Cyrl-CS" altLang="en-US"/>
              <a:t>,</a:t>
            </a:r>
            <a:r>
              <a:rPr lang="en-US" altLang="en-US"/>
              <a:t> </a:t>
            </a:r>
            <a:r>
              <a:rPr lang="sr-Cyrl-CS" altLang="en-US"/>
              <a:t>парафин</a:t>
            </a:r>
          </a:p>
          <a:p>
            <a:pPr eaLnBrk="1" hangingPunct="1">
              <a:lnSpc>
                <a:spcPct val="80000"/>
              </a:lnSpc>
              <a:spcBef>
                <a:spcPts val="1800"/>
              </a:spcBef>
              <a:buFontTx/>
              <a:buNone/>
            </a:pPr>
            <a:r>
              <a:rPr lang="sr-Cyrl-CS" altLang="en-US"/>
              <a:t>2.</a:t>
            </a:r>
            <a:r>
              <a:rPr lang="en-US" altLang="en-US"/>
              <a:t> </a:t>
            </a:r>
            <a:r>
              <a:rPr lang="en-US" altLang="en-US" b="1"/>
              <a:t>UZ</a:t>
            </a:r>
            <a:endParaRPr lang="sr-Cyrl-CS" altLang="en-US" b="1"/>
          </a:p>
          <a:p>
            <a:pPr eaLnBrk="1" hangingPunct="1">
              <a:lnSpc>
                <a:spcPct val="80000"/>
              </a:lnSpc>
              <a:spcBef>
                <a:spcPts val="1800"/>
              </a:spcBef>
              <a:buFontTx/>
              <a:buNone/>
            </a:pPr>
            <a:r>
              <a:rPr lang="sr-Cyrl-CS" altLang="en-US"/>
              <a:t>3.</a:t>
            </a:r>
            <a:r>
              <a:rPr lang="en-US" altLang="en-US"/>
              <a:t> </a:t>
            </a:r>
            <a:r>
              <a:rPr lang="sr-Cyrl-CS" altLang="en-US" b="1"/>
              <a:t>Електротерапија</a:t>
            </a:r>
            <a:r>
              <a:rPr lang="sr-Cyrl-CS" altLang="en-US"/>
              <a:t>:</a:t>
            </a:r>
            <a:r>
              <a:rPr lang="en-US" altLang="en-US"/>
              <a:t> AG; EF Novocaina, </a:t>
            </a:r>
            <a:r>
              <a:rPr lang="sr-Cyrl-CS" altLang="en-US"/>
              <a:t>кортико</a:t>
            </a:r>
            <a:r>
              <a:rPr lang="en-US" altLang="en-US"/>
              <a:t>; DDS; IFS; TENS; ES  </a:t>
            </a:r>
          </a:p>
          <a:p>
            <a:pPr eaLnBrk="1" hangingPunct="1">
              <a:lnSpc>
                <a:spcPct val="80000"/>
              </a:lnSpc>
              <a:spcBef>
                <a:spcPts val="1800"/>
              </a:spcBef>
              <a:buFontTx/>
              <a:buNone/>
            </a:pPr>
            <a:r>
              <a:rPr lang="sr-Cyrl-CS" altLang="en-US"/>
              <a:t>4.</a:t>
            </a:r>
            <a:r>
              <a:rPr lang="en-US" altLang="en-US"/>
              <a:t> </a:t>
            </a:r>
            <a:r>
              <a:rPr lang="en-US" altLang="en-US" b="1"/>
              <a:t>IMP</a:t>
            </a:r>
            <a:r>
              <a:rPr lang="en-US" altLang="en-US"/>
              <a:t> </a:t>
            </a:r>
            <a:r>
              <a:rPr lang="sr-Cyrl-CS" altLang="en-US"/>
              <a:t>-</a:t>
            </a:r>
            <a:r>
              <a:rPr lang="en-US" altLang="en-US"/>
              <a:t> </a:t>
            </a:r>
            <a:r>
              <a:rPr lang="sr-Cyrl-CS" altLang="en-US"/>
              <a:t>антиедематозно,</a:t>
            </a:r>
            <a:r>
              <a:rPr lang="en-US" altLang="en-US"/>
              <a:t> </a:t>
            </a:r>
            <a:r>
              <a:rPr lang="sr-Cyrl-CS" altLang="en-US"/>
              <a:t>аналгетско,</a:t>
            </a:r>
            <a:r>
              <a:rPr lang="en-US" altLang="en-US"/>
              <a:t> </a:t>
            </a:r>
            <a:r>
              <a:rPr lang="sr-Cyrl-CS" altLang="en-US"/>
              <a:t>седацијско</a:t>
            </a:r>
          </a:p>
          <a:p>
            <a:pPr eaLnBrk="1" hangingPunct="1">
              <a:lnSpc>
                <a:spcPct val="80000"/>
              </a:lnSpc>
              <a:spcBef>
                <a:spcPts val="1800"/>
              </a:spcBef>
              <a:buFontTx/>
              <a:buNone/>
            </a:pPr>
            <a:r>
              <a:rPr lang="sr-Cyrl-CS" altLang="en-US"/>
              <a:t>5.</a:t>
            </a:r>
            <a:r>
              <a:rPr lang="en-US" altLang="en-US"/>
              <a:t> </a:t>
            </a:r>
            <a:r>
              <a:rPr lang="sr-Cyrl-CS" altLang="en-US" b="1"/>
              <a:t>Ласеротерапија</a:t>
            </a:r>
            <a:r>
              <a:rPr lang="en-US" altLang="en-US"/>
              <a:t> </a:t>
            </a:r>
            <a:r>
              <a:rPr lang="sr-Cyrl-CS" altLang="en-US"/>
              <a:t>-</a:t>
            </a:r>
            <a:r>
              <a:rPr lang="en-US" altLang="en-US"/>
              <a:t> </a:t>
            </a:r>
            <a:r>
              <a:rPr lang="sr-Cyrl-CS" altLang="en-US"/>
              <a:t>аналгетско,</a:t>
            </a:r>
            <a:r>
              <a:rPr lang="en-US" altLang="en-US"/>
              <a:t> </a:t>
            </a:r>
            <a:r>
              <a:rPr lang="sr-Cyrl-CS" altLang="en-US"/>
              <a:t>антиинфламаторно</a:t>
            </a:r>
          </a:p>
          <a:p>
            <a:pPr eaLnBrk="1" hangingPunct="1">
              <a:lnSpc>
                <a:spcPct val="80000"/>
              </a:lnSpc>
              <a:spcBef>
                <a:spcPts val="1800"/>
              </a:spcBef>
              <a:buFontTx/>
              <a:buNone/>
            </a:pPr>
            <a:r>
              <a:rPr lang="sr-Cyrl-CS" altLang="en-US"/>
              <a:t>6.</a:t>
            </a:r>
            <a:r>
              <a:rPr lang="en-US" altLang="en-US"/>
              <a:t> </a:t>
            </a:r>
            <a:r>
              <a:rPr lang="sr-Cyrl-CS" altLang="en-US" b="1"/>
              <a:t>Хидротерапија</a:t>
            </a:r>
            <a:r>
              <a:rPr lang="en-US" altLang="en-US"/>
              <a:t> </a:t>
            </a:r>
            <a:r>
              <a:rPr lang="sr-Cyrl-CS" altLang="en-US"/>
              <a:t>-</a:t>
            </a:r>
            <a:r>
              <a:rPr lang="en-US" altLang="en-US"/>
              <a:t> </a:t>
            </a:r>
            <a:r>
              <a:rPr lang="sr-Cyrl-CS" altLang="en-US"/>
              <a:t>топле локалне  купке</a:t>
            </a:r>
          </a:p>
          <a:p>
            <a:pPr eaLnBrk="1" hangingPunct="1">
              <a:lnSpc>
                <a:spcPct val="80000"/>
              </a:lnSpc>
              <a:spcBef>
                <a:spcPts val="1800"/>
              </a:spcBef>
              <a:buFontTx/>
              <a:buNone/>
            </a:pPr>
            <a:r>
              <a:rPr lang="sr-Cyrl-CS" altLang="en-US"/>
              <a:t>7.</a:t>
            </a:r>
            <a:r>
              <a:rPr lang="en-US" altLang="en-US"/>
              <a:t> </a:t>
            </a:r>
            <a:r>
              <a:rPr lang="en-US" altLang="en-US" b="1"/>
              <a:t>KTH</a:t>
            </a:r>
            <a:r>
              <a:rPr lang="en-US" altLang="en-US"/>
              <a:t>:</a:t>
            </a:r>
          </a:p>
          <a:p>
            <a:pPr lvl="1" eaLnBrk="1" hangingPunct="1">
              <a:lnSpc>
                <a:spcPct val="80000"/>
              </a:lnSpc>
              <a:spcBef>
                <a:spcPts val="1200"/>
              </a:spcBef>
              <a:buFont typeface="Arial" charset="0"/>
              <a:buChar char="•"/>
            </a:pPr>
            <a:r>
              <a:rPr lang="sr-Cyrl-CS" altLang="en-US" u="sng"/>
              <a:t>активне вежбе </a:t>
            </a:r>
            <a:r>
              <a:rPr lang="sr-Cyrl-CS" altLang="en-US"/>
              <a:t>за одржавање и повећање </a:t>
            </a:r>
            <a:r>
              <a:rPr lang="sr-Cyrl-CS" altLang="en-US" b="1">
                <a:solidFill>
                  <a:srgbClr val="FF0000"/>
                </a:solidFill>
              </a:rPr>
              <a:t>обима</a:t>
            </a:r>
            <a:r>
              <a:rPr lang="en-US" altLang="en-US" b="1">
                <a:solidFill>
                  <a:srgbClr val="FF0000"/>
                </a:solidFill>
              </a:rPr>
              <a:t> </a:t>
            </a:r>
            <a:r>
              <a:rPr lang="sr-Cyrl-CS" altLang="en-US" b="1">
                <a:solidFill>
                  <a:srgbClr val="FF0000"/>
                </a:solidFill>
              </a:rPr>
              <a:t>покрета </a:t>
            </a:r>
            <a:r>
              <a:rPr lang="sr-Cyrl-CS" altLang="en-US"/>
              <a:t>у оштећеним зглобовима,</a:t>
            </a:r>
            <a:r>
              <a:rPr lang="en-US" altLang="en-US"/>
              <a:t> </a:t>
            </a:r>
          </a:p>
          <a:p>
            <a:pPr lvl="1" eaLnBrk="1" hangingPunct="1">
              <a:lnSpc>
                <a:spcPct val="80000"/>
              </a:lnSpc>
              <a:spcBef>
                <a:spcPts val="1200"/>
              </a:spcBef>
              <a:buFont typeface="Arial" charset="0"/>
              <a:buChar char="•"/>
            </a:pPr>
            <a:r>
              <a:rPr lang="sr-Cyrl-CS" altLang="en-US" u="sng"/>
              <a:t>активне вежбе уз дозиран отпор</a:t>
            </a:r>
            <a:r>
              <a:rPr lang="sr-Cyrl-CS" altLang="en-US"/>
              <a:t> за одржавање и повећање </a:t>
            </a:r>
            <a:r>
              <a:rPr lang="sr-Cyrl-CS" altLang="en-US" b="1">
                <a:solidFill>
                  <a:srgbClr val="FF0000"/>
                </a:solidFill>
              </a:rPr>
              <a:t>мишићне снаге </a:t>
            </a:r>
            <a:r>
              <a:rPr lang="sr-Cyrl-CS" altLang="en-US"/>
              <a:t>стабилизатора зглобова. </a:t>
            </a:r>
            <a:endParaRPr lang="en-US" altLang="en-US"/>
          </a:p>
          <a:p>
            <a:endParaRPr lang="en-US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05935FD-43E0-4900-BC03-0F5D0308FD1C}" type="slidenum">
              <a:rPr lang="en-US" altLang="en-US" smtClean="0"/>
              <a:pPr/>
              <a:t>35</a:t>
            </a:fld>
            <a:endParaRPr lang="en-US" altLang="en-US"/>
          </a:p>
        </p:txBody>
      </p:sp>
    </p:spTree>
  </p:cSld>
  <p:clrMapOvr>
    <a:masterClrMapping/>
  </p:clrMapOvr>
  <p:transition advTm="52915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/>
              <a:t>Кинезитерапија</a:t>
            </a:r>
            <a:r>
              <a:rPr lang="sr-Latn-CS"/>
              <a:t> </a:t>
            </a:r>
            <a:endParaRPr lang="en-US"/>
          </a:p>
        </p:txBody>
      </p:sp>
      <p:sp>
        <p:nvSpPr>
          <p:cNvPr id="3993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Активне и пасивне вежбе.</a:t>
            </a:r>
          </a:p>
          <a:p>
            <a:r>
              <a:rPr lang="ru-RU"/>
              <a:t>Активне вежбе:изометријске(статичке), изотоничне(динамичке) и изокинетичке.</a:t>
            </a:r>
          </a:p>
          <a:p>
            <a:r>
              <a:rPr lang="ru-RU"/>
              <a:t>Примењују се и вежбе за повећање снаге и издржљивости.</a:t>
            </a:r>
          </a:p>
          <a:p>
            <a:r>
              <a:rPr lang="ru-RU"/>
              <a:t>У акутном стадијуму реуматоидног артритиса:изометријске вежбе.</a:t>
            </a:r>
          </a:p>
          <a:p>
            <a:r>
              <a:rPr lang="ru-RU"/>
              <a:t>У субакутном стадијуму:активне и активно-потпомогнуте вежбе.</a:t>
            </a:r>
          </a:p>
          <a:p>
            <a:r>
              <a:rPr lang="ru-RU"/>
              <a:t>У хроничном стадијуму:активне вежбе и вежбе са отпором.</a:t>
            </a:r>
            <a:endParaRPr lang="en-US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73BCCB8-9457-4011-B660-E39415B6BE99}" type="slidenum">
              <a:rPr lang="en-US" altLang="en-US" smtClean="0"/>
              <a:pPr/>
              <a:t>36</a:t>
            </a:fld>
            <a:endParaRPr lang="en-US" altLang="en-US"/>
          </a:p>
        </p:txBody>
      </p:sp>
    </p:spTree>
  </p:cSld>
  <p:clrMapOvr>
    <a:masterClrMapping/>
  </p:clrMapOvr>
  <p:transition advTm="26309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/>
              <a:t>Кинезитерапија</a:t>
            </a:r>
            <a:r>
              <a:rPr lang="sr-Latn-CS"/>
              <a:t> </a:t>
            </a:r>
            <a:endParaRPr lang="en-US"/>
          </a:p>
        </p:txBody>
      </p:sp>
      <p:sp>
        <p:nvSpPr>
          <p:cNvPr id="4096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600200"/>
            <a:ext cx="7772400" cy="4114800"/>
          </a:xfrm>
        </p:spPr>
        <p:txBody>
          <a:bodyPr/>
          <a:lstStyle/>
          <a:p>
            <a:r>
              <a:rPr lang="ru-RU"/>
              <a:t>Ктх је есенцијални део тх код РА</a:t>
            </a:r>
          </a:p>
          <a:p>
            <a:r>
              <a:rPr lang="ru-RU"/>
              <a:t>Ниво доказа Ц, ниво препорука </a:t>
            </a:r>
            <a:r>
              <a:rPr lang="sr-Latn-CS"/>
              <a:t>I</a:t>
            </a:r>
            <a:endParaRPr lang="ru-RU"/>
          </a:p>
          <a:p>
            <a:r>
              <a:rPr lang="ru-RU"/>
              <a:t>Вежбање код артритиса обухвата три групе вежби: вежбе истезања, вежбе снаге и опште кондиционе вежбе. </a:t>
            </a:r>
          </a:p>
          <a:p>
            <a:r>
              <a:rPr lang="ru-RU"/>
              <a:t>Постиже се побољшање покретљивости функције зглобова, јачају мишићи и побољшава се физичка способност за обављање професионалних и кућних послова. </a:t>
            </a:r>
          </a:p>
          <a:p>
            <a:r>
              <a:rPr lang="ru-RU"/>
              <a:t>Пасивне вежбе треба избегавати јер оне стимулишу развој протективног мишићног спазма, а дати предност активним изометричним вежбама.</a:t>
            </a:r>
            <a:endParaRPr lang="en-US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B1F123E-4C33-41F7-A1E2-148FF255E748}" type="slidenum">
              <a:rPr lang="en-US" altLang="en-US" smtClean="0"/>
              <a:pPr/>
              <a:t>37</a:t>
            </a:fld>
            <a:endParaRPr lang="en-US" altLang="en-US"/>
          </a:p>
        </p:txBody>
      </p:sp>
    </p:spTree>
  </p:cSld>
  <p:clrMapOvr>
    <a:masterClrMapping/>
  </p:clrMapOvr>
  <p:transition advTm="34426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/>
              <a:t>Кинезитерапија</a:t>
            </a:r>
            <a:r>
              <a:rPr lang="sr-Latn-CS"/>
              <a:t> </a:t>
            </a:r>
            <a:endParaRPr lang="en-US"/>
          </a:p>
        </p:txBody>
      </p:sp>
      <p:sp>
        <p:nvSpPr>
          <p:cNvPr id="4198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Пасивне вежбе се обављају када болесник не може самостално да контрахује своје мишиће па терапеут или апарат обавља покрете у зглобу без активације мишића болесника и посебно се користе у постоперативном лечењу зглобова када болесник делимично контрахује своје мишиће, али му терапеут или апарат помаже да обави пун покрет.</a:t>
            </a:r>
            <a:endParaRPr lang="en-US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1609A8B-6C7D-4C05-8A1D-83693F7333C9}" type="slidenum">
              <a:rPr lang="en-US" altLang="en-US" smtClean="0"/>
              <a:pPr/>
              <a:t>38</a:t>
            </a:fld>
            <a:endParaRPr lang="en-US" altLang="en-US"/>
          </a:p>
        </p:txBody>
      </p:sp>
      <p:sp>
        <p:nvSpPr>
          <p:cNvPr id="41989" name="Rectangle 4"/>
          <p:cNvSpPr>
            <a:spLocks noChangeArrowheads="1"/>
          </p:cNvSpPr>
          <p:nvPr/>
        </p:nvSpPr>
        <p:spPr bwMode="auto">
          <a:xfrm>
            <a:off x="0" y="6411913"/>
            <a:ext cx="9144000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900">
                <a:solidFill>
                  <a:srgbClr val="002060"/>
                </a:solidFill>
                <a:latin typeface="Comic Sans MS" pitchFamily="66" charset="0"/>
              </a:rPr>
              <a:t>1. Van den Ende CH, Vliet Vlieland TP, Munneke M, Hazes JM. Dynamic exercise therapy for rheumatoid arthritis. Cochrane Database Syst Rev 2000;2.</a:t>
            </a:r>
          </a:p>
          <a:p>
            <a:r>
              <a:rPr lang="en-US" sz="900">
                <a:solidFill>
                  <a:srgbClr val="002060"/>
                </a:solidFill>
                <a:latin typeface="Comic Sans MS" pitchFamily="66" charset="0"/>
              </a:rPr>
              <a:t>2.  Stenstro¨m CH, Minor M. Evidence for the benefit of aerobic and strengthening exercise in rheumatoid arthritis. Arthritis Rheum 2003;49:428–34</a:t>
            </a:r>
            <a:r>
              <a:rPr lang="en-US" sz="1400">
                <a:solidFill>
                  <a:srgbClr val="002060"/>
                </a:solidFill>
                <a:latin typeface="Comic Sans MS" pitchFamily="66" charset="0"/>
              </a:rPr>
              <a:t>.</a:t>
            </a:r>
          </a:p>
        </p:txBody>
      </p:sp>
    </p:spTree>
  </p:cSld>
  <p:clrMapOvr>
    <a:masterClrMapping/>
  </p:clrMapOvr>
  <p:transition advTm="24602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/>
              <a:t>Кинезитерапија</a:t>
            </a:r>
            <a:endParaRPr lang="en-US" sz="4000"/>
          </a:p>
        </p:txBody>
      </p:sp>
      <p:sp>
        <p:nvSpPr>
          <p:cNvPr id="4301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Активне вежбе означавају самосталну контракцију мишића од стране болесника. </a:t>
            </a:r>
          </a:p>
          <a:p>
            <a:r>
              <a:rPr lang="en-US"/>
              <a:t>Врсте активних вежби:</a:t>
            </a:r>
          </a:p>
          <a:p>
            <a:r>
              <a:rPr lang="en-US"/>
              <a:t>Изометричне (статичке) вежбе су контракције мишића без покретања зглобних окрајака. </a:t>
            </a:r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BC02F70-8506-4BEC-AFF2-3A697A48CF96}" type="slidenum">
              <a:rPr lang="en-US" altLang="en-US" smtClean="0"/>
              <a:pPr/>
              <a:t>39</a:t>
            </a:fld>
            <a:endParaRPr lang="en-US" altLang="en-US"/>
          </a:p>
        </p:txBody>
      </p:sp>
    </p:spTree>
  </p:cSld>
  <p:clrMapOvr>
    <a:masterClrMapping/>
  </p:clrMapOvr>
  <p:transition advTm="13428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Реуматоидни артритис</a:t>
            </a:r>
            <a:endParaRPr lang="en-US" b="1"/>
          </a:p>
        </p:txBody>
      </p:sp>
      <p:sp>
        <p:nvSpPr>
          <p:cNvPr id="717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Реуматоидни артритис је хронична, аутоимуна, системска запаљенска болест која доводи до прогресивног оштећења зглобова са смањењем радне способности и развојем инвалидности. </a:t>
            </a:r>
          </a:p>
          <a:p>
            <a:pPr>
              <a:buFont typeface="Wingdings" pitchFamily="2" charset="2"/>
              <a:buNone/>
            </a:pPr>
            <a:endParaRPr lang="ru-RU"/>
          </a:p>
          <a:p>
            <a:r>
              <a:rPr lang="ru-RU"/>
              <a:t>Инциденца 1-2%.</a:t>
            </a:r>
            <a:endParaRPr lang="en-US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FE2021F-8BFE-45F5-8F47-3363CAF07258}" type="slidenum">
              <a:rPr lang="en-US" altLang="en-US" smtClean="0"/>
              <a:pPr/>
              <a:t>4</a:t>
            </a:fld>
            <a:endParaRPr lang="en-US" altLang="en-US"/>
          </a:p>
        </p:txBody>
      </p:sp>
    </p:spTree>
  </p:cSld>
  <p:clrMapOvr>
    <a:masterClrMapping/>
  </p:clrMapOvr>
  <p:transition advTm="17623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/>
              <a:t>Кинезитерапија</a:t>
            </a:r>
            <a:endParaRPr lang="en-US" sz="4000"/>
          </a:p>
        </p:txBody>
      </p:sp>
      <p:sp>
        <p:nvSpPr>
          <p:cNvPr id="4403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Изокинетичне (активне) вежбе представљају контракцију мишића против отпора, при чему се обавља максимални покрет. </a:t>
            </a:r>
          </a:p>
          <a:p>
            <a:r>
              <a:rPr lang="ru-RU"/>
              <a:t>Вежбе са отпором или додатним оптерећењем доводе до значајног јачања мускулатуре и изводе се у </a:t>
            </a:r>
            <a:r>
              <a:rPr lang="ru-RU" b="1">
                <a:solidFill>
                  <a:srgbClr val="FF0000"/>
                </a:solidFill>
              </a:rPr>
              <a:t>фазама смиреног запаљења зглобова. </a:t>
            </a:r>
          </a:p>
          <a:p>
            <a:endParaRPr lang="en-US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50A979C-BA30-4F89-8234-9BFA70F3DF04}" type="slidenum">
              <a:rPr lang="en-US" altLang="en-US" smtClean="0"/>
              <a:pPr/>
              <a:t>40</a:t>
            </a:fld>
            <a:endParaRPr lang="en-US" altLang="en-US"/>
          </a:p>
        </p:txBody>
      </p:sp>
    </p:spTree>
  </p:cSld>
  <p:clrMapOvr>
    <a:masterClrMapping/>
  </p:clrMapOvr>
  <p:transition advTm="16831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/>
              <a:t>Кинезитерапија</a:t>
            </a:r>
            <a:endParaRPr lang="en-US" sz="4000"/>
          </a:p>
        </p:txBody>
      </p:sp>
      <p:sp>
        <p:nvSpPr>
          <p:cNvPr id="4505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Вежбе се могу поделити на вежбе за повећање снаге или повећање издржљивости.</a:t>
            </a:r>
          </a:p>
          <a:p>
            <a:r>
              <a:rPr lang="ru-RU"/>
              <a:t> Мишићна контракција против великог отпора поновљена само неколико пута доводи до повећања снаге и хипертрофије мишића.</a:t>
            </a:r>
          </a:p>
          <a:p>
            <a:r>
              <a:rPr lang="ru-RU"/>
              <a:t> Контракција мишића против релативно малог отпора, која се изводи са много понављања доводи до повећања издржљивости мишића. </a:t>
            </a:r>
          </a:p>
          <a:p>
            <a:r>
              <a:rPr lang="ru-RU"/>
              <a:t>Динамичке вежбе имају позитиван ефекат на повећање аеробног капацитета и мишићну снагу.</a:t>
            </a:r>
            <a:endParaRPr lang="en-US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620F924-1DF9-4FEE-BBF5-708F02387D3B}" type="slidenum">
              <a:rPr lang="en-US" altLang="en-US" smtClean="0"/>
              <a:pPr/>
              <a:t>41</a:t>
            </a:fld>
            <a:endParaRPr lang="en-US" altLang="en-US"/>
          </a:p>
        </p:txBody>
      </p:sp>
    </p:spTree>
  </p:cSld>
  <p:clrMapOvr>
    <a:masterClrMapping/>
  </p:clrMapOvr>
  <p:transition advTm="29753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/>
              <a:t>Кинезитерапија</a:t>
            </a:r>
            <a:endParaRPr lang="en-US" sz="4000"/>
          </a:p>
        </p:txBody>
      </p:sp>
      <p:sp>
        <p:nvSpPr>
          <p:cNvPr id="4608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У акутном стадијуму запаљења зглобова препоручују се изометријске вежбе, у субакутном стадијуму изводе се потпомогнуте и активне вежбе, а у хроничном стадијуму артритиса активне вежбе и вежбе са отпором. </a:t>
            </a:r>
          </a:p>
          <a:p>
            <a:r>
              <a:rPr lang="ru-RU"/>
              <a:t>Неадекватне вежбе могу повећати инфламацију зглобова тако да кинезитерапија мора бити индивидуално дозирана у зависности од стадијума болести и конституције болесника. </a:t>
            </a:r>
          </a:p>
          <a:p>
            <a:r>
              <a:rPr lang="ru-RU"/>
              <a:t>Најважнији предуслов за повољан терапијски ефекат јесте правилно дозирани покрет.</a:t>
            </a:r>
            <a:endParaRPr lang="en-US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AC7EB13-1626-46F1-88C0-6A19186DB9C3}" type="slidenum">
              <a:rPr lang="en-US" altLang="en-US" smtClean="0"/>
              <a:pPr/>
              <a:t>42</a:t>
            </a:fld>
            <a:endParaRPr lang="en-US" altLang="en-US"/>
          </a:p>
        </p:txBody>
      </p:sp>
    </p:spTree>
  </p:cSld>
  <p:clrMapOvr>
    <a:masterClrMapping/>
  </p:clrMapOvr>
  <p:transition advTm="39708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Аеробне вежбе</a:t>
            </a:r>
          </a:p>
        </p:txBody>
      </p:sp>
      <p:sp>
        <p:nvSpPr>
          <p:cNvPr id="4710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828800"/>
            <a:ext cx="7772400" cy="4114800"/>
          </a:xfrm>
        </p:spPr>
        <p:txBody>
          <a:bodyPr/>
          <a:lstStyle/>
          <a:p>
            <a:r>
              <a:rPr lang="ru-RU"/>
              <a:t>Обухватају велике мишићне групе и тиме троше више калорија и убрзавају метаболизам. </a:t>
            </a:r>
          </a:p>
          <a:p>
            <a:r>
              <a:rPr lang="ru-RU"/>
              <a:t>За особе с реуматоидним артритисом препоручују се физичке активности као:</a:t>
            </a:r>
          </a:p>
          <a:p>
            <a:r>
              <a:rPr lang="ru-RU"/>
              <a:t>Ходање</a:t>
            </a:r>
            <a:r>
              <a:rPr lang="sr-Latn-CS"/>
              <a:t>; </a:t>
            </a:r>
            <a:r>
              <a:rPr lang="ru-RU"/>
              <a:t>Вожња бицикла</a:t>
            </a:r>
            <a:r>
              <a:rPr lang="sr-Latn-CS"/>
              <a:t>; </a:t>
            </a:r>
            <a:r>
              <a:rPr lang="ru-RU"/>
              <a:t>Пливање</a:t>
            </a:r>
          </a:p>
          <a:p>
            <a:r>
              <a:rPr lang="ru-RU"/>
              <a:t>Набројене активности можете дневно планирати  20 - 30 минута, 2-3 пута недељно.</a:t>
            </a:r>
            <a:endParaRPr lang="en-US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A2393CE-6FFD-4F73-8216-6F796A951321}" type="slidenum">
              <a:rPr lang="en-US" altLang="en-US" smtClean="0"/>
              <a:pPr/>
              <a:t>43</a:t>
            </a:fld>
            <a:endParaRPr lang="en-US" altLang="en-US"/>
          </a:p>
        </p:txBody>
      </p:sp>
      <p:sp>
        <p:nvSpPr>
          <p:cNvPr id="47109" name="Right Arrow 4"/>
          <p:cNvSpPr>
            <a:spLocks noChangeArrowheads="1"/>
          </p:cNvSpPr>
          <p:nvPr/>
        </p:nvSpPr>
        <p:spPr bwMode="auto">
          <a:xfrm>
            <a:off x="228600" y="3429000"/>
            <a:ext cx="977900" cy="484188"/>
          </a:xfrm>
          <a:prstGeom prst="rightArrow">
            <a:avLst>
              <a:gd name="adj1" fmla="val 50000"/>
              <a:gd name="adj2" fmla="val 50024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pPr eaLnBrk="1" hangingPunct="1"/>
            <a:endParaRPr lang="en-US"/>
          </a:p>
        </p:txBody>
      </p:sp>
    </p:spTree>
  </p:cSld>
  <p:clrMapOvr>
    <a:masterClrMapping/>
  </p:clrMapOvr>
  <p:transition advTm="24724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Термотерапија </a:t>
            </a:r>
          </a:p>
        </p:txBody>
      </p:sp>
      <p:sp>
        <p:nvSpPr>
          <p:cNvPr id="4813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Најприхваћенији физикални агенс у лечењу болесника са РА. Обухвата примену хладне и топле диферетне зоне</a:t>
            </a:r>
          </a:p>
          <a:p>
            <a:r>
              <a:rPr lang="ru-RU"/>
              <a:t>Ниво доказа Ц, ниво препорука </a:t>
            </a:r>
            <a:r>
              <a:rPr lang="sr-Latn-CS"/>
              <a:t>I.</a:t>
            </a:r>
            <a:endParaRPr lang="ru-RU"/>
          </a:p>
          <a:p>
            <a:r>
              <a:rPr lang="ru-RU"/>
              <a:t>Криотерапија у акутној фази а у хроничној фази сви модалитети топлоте.</a:t>
            </a:r>
          </a:p>
          <a:p>
            <a:r>
              <a:rPr lang="ru-RU"/>
              <a:t>Криоттх обухвата примену:леда и хладне глине</a:t>
            </a:r>
          </a:p>
          <a:p>
            <a:r>
              <a:rPr lang="ru-RU"/>
              <a:t>Механизам дејства: смањује пермеабилност, антиинфламаторно и аналгетско деловање, смањује метаболичку активност у акутној  фази болести.</a:t>
            </a:r>
            <a:endParaRPr lang="en-US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CFFBB33-9FDB-400C-A3A5-246E14A18A20}" type="slidenum">
              <a:rPr lang="en-US" altLang="en-US" smtClean="0"/>
              <a:pPr/>
              <a:t>44</a:t>
            </a:fld>
            <a:endParaRPr lang="en-US" altLang="en-US"/>
          </a:p>
        </p:txBody>
      </p:sp>
    </p:spTree>
  </p:cSld>
  <p:clrMapOvr>
    <a:masterClrMapping/>
  </p:clrMapOvr>
  <p:transition advTm="49146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Термотерапија</a:t>
            </a:r>
            <a:endParaRPr lang="en-US" sz="4000"/>
          </a:p>
        </p:txBody>
      </p:sp>
      <p:sp>
        <p:nvSpPr>
          <p:cNvPr id="4915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676400"/>
            <a:ext cx="7772400" cy="4114800"/>
          </a:xfrm>
        </p:spPr>
        <p:txBody>
          <a:bodyPr/>
          <a:lstStyle/>
          <a:p>
            <a:r>
              <a:rPr lang="en-US"/>
              <a:t>Топлота је најприхваћенији физикални агенс у лечењу РА</a:t>
            </a:r>
          </a:p>
          <a:p>
            <a:r>
              <a:rPr lang="en-US"/>
              <a:t>Оптимално трајање површног загревања је 20-30 минута. </a:t>
            </a:r>
          </a:p>
          <a:p>
            <a:r>
              <a:rPr lang="en-US"/>
              <a:t>Најчешће примењиване топлотне процедуре су инфраруж, парафин, парафанго, загрејани песак, загрејана пара, сауна. </a:t>
            </a:r>
          </a:p>
          <a:p>
            <a:r>
              <a:rPr lang="en-US"/>
              <a:t>Механизам дејства: смањује бол и спазам мишића,повећава обим покрета у зглобовима,повећава метаболичку активност ћелије и капиларну пермеабилност, као и проток крви.</a:t>
            </a:r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FFE4919-4C39-40B4-9672-949FEE7EEC23}" type="slidenum">
              <a:rPr lang="en-US" altLang="en-US" smtClean="0"/>
              <a:pPr/>
              <a:t>45</a:t>
            </a:fld>
            <a:endParaRPr lang="en-US" altLang="en-US"/>
          </a:p>
        </p:txBody>
      </p:sp>
      <p:sp>
        <p:nvSpPr>
          <p:cNvPr id="5" name="Rectangle 4"/>
          <p:cNvSpPr/>
          <p:nvPr/>
        </p:nvSpPr>
        <p:spPr>
          <a:xfrm>
            <a:off x="0" y="6411913"/>
            <a:ext cx="9144000" cy="4460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sr-Latn-RS" sz="1200" dirty="0">
                <a:solidFill>
                  <a:srgbClr val="002060"/>
                </a:solidFill>
                <a:latin typeface="Comic Sans MS" pitchFamily="66" charset="0"/>
              </a:rPr>
              <a:t>1</a:t>
            </a:r>
            <a:r>
              <a:rPr lang="sr-Latn-RS" sz="1100" dirty="0">
                <a:solidFill>
                  <a:srgbClr val="002060"/>
                </a:solidFill>
                <a:latin typeface="Comic Sans MS" pitchFamily="66" charset="0"/>
              </a:rPr>
              <a:t>. </a:t>
            </a:r>
            <a:r>
              <a:rPr lang="en-US" sz="1050" dirty="0">
                <a:solidFill>
                  <a:srgbClr val="002060"/>
                </a:solidFill>
                <a:latin typeface="Comic Sans MS" pitchFamily="66" charset="0"/>
              </a:rPr>
              <a:t>Robinson V, </a:t>
            </a:r>
            <a:r>
              <a:rPr lang="en-US" sz="1050" dirty="0" err="1">
                <a:solidFill>
                  <a:srgbClr val="002060"/>
                </a:solidFill>
                <a:latin typeface="Comic Sans MS" pitchFamily="66" charset="0"/>
              </a:rPr>
              <a:t>Brosseau</a:t>
            </a:r>
            <a:r>
              <a:rPr lang="en-US" sz="1050" dirty="0">
                <a:solidFill>
                  <a:srgbClr val="002060"/>
                </a:solidFill>
                <a:latin typeface="Comic Sans MS" pitchFamily="66" charset="0"/>
              </a:rPr>
              <a:t> L, </a:t>
            </a:r>
            <a:r>
              <a:rPr lang="en-US" sz="1050" dirty="0" err="1">
                <a:solidFill>
                  <a:srgbClr val="002060"/>
                </a:solidFill>
                <a:latin typeface="Comic Sans MS" pitchFamily="66" charset="0"/>
              </a:rPr>
              <a:t>Casimiro</a:t>
            </a:r>
            <a:r>
              <a:rPr lang="en-US" sz="1050" dirty="0">
                <a:solidFill>
                  <a:srgbClr val="002060"/>
                </a:solidFill>
                <a:latin typeface="Comic Sans MS" pitchFamily="66" charset="0"/>
              </a:rPr>
              <a:t> L et al. Thermotherapy for treating rheumatoid</a:t>
            </a:r>
            <a:r>
              <a:rPr lang="sr-Latn-RS" sz="1050" dirty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en-US" sz="1050" dirty="0">
                <a:solidFill>
                  <a:srgbClr val="002060"/>
                </a:solidFill>
                <a:latin typeface="Comic Sans MS" pitchFamily="66" charset="0"/>
              </a:rPr>
              <a:t>arthritis (Cochrane Review). In: The Cochrane Library, Issue 4, 2002. </a:t>
            </a:r>
          </a:p>
        </p:txBody>
      </p:sp>
    </p:spTree>
  </p:cSld>
  <p:clrMapOvr>
    <a:masterClrMapping/>
  </p:clrMapOvr>
  <p:transition advTm="33572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Ултразвук </a:t>
            </a:r>
          </a:p>
        </p:txBody>
      </p:sp>
      <p:sp>
        <p:nvSpPr>
          <p:cNvPr id="5017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762000" y="1905000"/>
            <a:ext cx="7772400" cy="4114800"/>
          </a:xfrm>
        </p:spPr>
        <p:txBody>
          <a:bodyPr/>
          <a:lstStyle/>
          <a:p>
            <a:r>
              <a:rPr lang="ru-RU"/>
              <a:t>Примена терапијског ултразвука у лечењу РА се показа ефикасном, због вибрација и повећања температуре, такође доводи до повећања стиска шаке.</a:t>
            </a:r>
          </a:p>
          <a:p>
            <a:r>
              <a:rPr lang="ru-RU"/>
              <a:t>Ниво доказа Ц, ниво препорука </a:t>
            </a:r>
            <a:r>
              <a:rPr lang="sr-Latn-CS"/>
              <a:t>I.</a:t>
            </a:r>
            <a:endParaRPr lang="en-US"/>
          </a:p>
          <a:p>
            <a:r>
              <a:rPr lang="ru-RU"/>
              <a:t>Ултразвук се примењује на шаке кроз воду, али само у болесника који немају изражену остеопорозу.</a:t>
            </a:r>
            <a:endParaRPr lang="en-US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B0CC364-5212-48A1-A099-B03D61D24567}" type="slidenum">
              <a:rPr lang="en-US" altLang="en-US" smtClean="0"/>
              <a:pPr/>
              <a:t>46</a:t>
            </a:fld>
            <a:endParaRPr lang="en-US" altLang="en-US"/>
          </a:p>
        </p:txBody>
      </p:sp>
      <p:sp>
        <p:nvSpPr>
          <p:cNvPr id="50181" name="Rectangle 4"/>
          <p:cNvSpPr>
            <a:spLocks noChangeArrowheads="1"/>
          </p:cNvSpPr>
          <p:nvPr/>
        </p:nvSpPr>
        <p:spPr bwMode="auto">
          <a:xfrm>
            <a:off x="0" y="6334125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solidFill>
                  <a:srgbClr val="002060"/>
                </a:solidFill>
                <a:latin typeface="Comic Sans MS" pitchFamily="66" charset="0"/>
              </a:rPr>
              <a:t>1. Casimiro L, Brosseau L, Robinson V et al. Therapeutic ultrasound for the treatment of rheumatoid arthritis (Cochrane Review). In: The Cochrane Library, Issue 4, 2002.</a:t>
            </a:r>
          </a:p>
        </p:txBody>
      </p:sp>
    </p:spTree>
  </p:cSld>
  <p:clrMapOvr>
    <a:masterClrMapping/>
  </p:clrMapOvr>
  <p:transition advTm="35381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Ултразвук</a:t>
            </a:r>
            <a:endParaRPr lang="en-US" sz="4000"/>
          </a:p>
        </p:txBody>
      </p:sp>
      <p:sp>
        <p:nvSpPr>
          <p:cNvPr id="5120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Механизам дејства је механички, заправо доводи до микромасаже ткива , механичким збијањем и растезањем ткива и гибањем појединих честица ткива. </a:t>
            </a:r>
          </a:p>
          <a:p>
            <a:r>
              <a:rPr lang="ru-RU"/>
              <a:t> Најважније деловање УЗ је топлотно. </a:t>
            </a:r>
          </a:p>
          <a:p>
            <a:r>
              <a:rPr lang="ru-RU"/>
              <a:t>Механичка енергија у ткивима, кроз која пролази УЗ се претвара у топлоту и то посебно на местима где долази до рефлексије УЗ, а то је граница између меких ткива и костију.</a:t>
            </a:r>
            <a:endParaRPr lang="en-US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3B5A880-3E50-4648-A182-3FD8350FF1A2}" type="slidenum">
              <a:rPr lang="en-US" altLang="en-US" smtClean="0"/>
              <a:pPr/>
              <a:t>47</a:t>
            </a:fld>
            <a:endParaRPr lang="en-US" altLang="en-US"/>
          </a:p>
        </p:txBody>
      </p:sp>
      <p:sp>
        <p:nvSpPr>
          <p:cNvPr id="51205" name="Rectangle 4"/>
          <p:cNvSpPr>
            <a:spLocks noChangeArrowheads="1"/>
          </p:cNvSpPr>
          <p:nvPr/>
        </p:nvSpPr>
        <p:spPr bwMode="auto">
          <a:xfrm>
            <a:off x="0" y="6396038"/>
            <a:ext cx="91440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rgbClr val="002060"/>
                </a:solidFill>
                <a:latin typeface="Comic Sans MS" pitchFamily="66" charset="0"/>
              </a:rPr>
              <a:t>1. Casimiro L, Brosseau L, Robinson V et al. Therapeutic ultrasound for the treatment of rheumatoid arthritis (Cochrane Review). In: The Cochrane Library, Issue 4, 2002</a:t>
            </a:r>
            <a:endParaRPr lang="en-US" sz="1200"/>
          </a:p>
        </p:txBody>
      </p:sp>
    </p:spTree>
  </p:cSld>
  <p:clrMapOvr>
    <a:masterClrMapping/>
  </p:clrMapOvr>
  <p:transition advTm="28655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/>
              <a:t>Електротерапија</a:t>
            </a:r>
            <a:endParaRPr lang="en-US" sz="4000" b="1"/>
          </a:p>
        </p:txBody>
      </p:sp>
      <p:sp>
        <p:nvSpPr>
          <p:cNvPr id="5222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Електротерапија у циљу аналгезије има ограничену улогу. </a:t>
            </a:r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50C89CB-583B-4F20-A4C9-6B37DA59A11A}" type="slidenum">
              <a:rPr lang="en-US" altLang="en-US" smtClean="0"/>
              <a:pPr/>
              <a:t>48</a:t>
            </a:fld>
            <a:endParaRPr lang="en-US" altLang="en-US"/>
          </a:p>
        </p:txBody>
      </p:sp>
      <p:sp>
        <p:nvSpPr>
          <p:cNvPr id="52229" name="Rectangle 4"/>
          <p:cNvSpPr>
            <a:spLocks noChangeArrowheads="1"/>
          </p:cNvSpPr>
          <p:nvPr/>
        </p:nvSpPr>
        <p:spPr bwMode="auto">
          <a:xfrm>
            <a:off x="0" y="6273800"/>
            <a:ext cx="9144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solidFill>
                  <a:srgbClr val="002060"/>
                </a:solidFill>
                <a:latin typeface="Comic Sans MS" pitchFamily="66" charset="0"/>
              </a:rPr>
              <a:t>1.Brosseau L, Judd MG, Marchand S et al. Tanscutaneous electrical nerve stimulation (TENS) for the treatment of rheumatoid arthritis in the hand (Cochrane review) 2003</a:t>
            </a:r>
            <a:endParaRPr lang="en-US" sz="1600"/>
          </a:p>
        </p:txBody>
      </p:sp>
    </p:spTree>
  </p:cSld>
  <p:clrMapOvr>
    <a:masterClrMapping/>
  </p:clrMapOvr>
  <p:transition advTm="5626"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Ласеротерапија</a:t>
            </a:r>
          </a:p>
        </p:txBody>
      </p:sp>
      <p:sp>
        <p:nvSpPr>
          <p:cNvPr id="5325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Ласеротерапија, са применом фокусиране монохроматске светлости одређене таласне дужине (620- 904 нм) има аналгетски и биостимулативни ефекат. </a:t>
            </a:r>
            <a:endParaRPr lang="sr-Latn-CS"/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2B0BBBB-D689-4975-B912-70E64A43F10B}" type="slidenum">
              <a:rPr lang="en-US" altLang="en-US" smtClean="0"/>
              <a:pPr/>
              <a:t>49</a:t>
            </a:fld>
            <a:endParaRPr lang="en-US" altLang="en-US"/>
          </a:p>
        </p:txBody>
      </p:sp>
      <p:sp>
        <p:nvSpPr>
          <p:cNvPr id="53253" name="Rectangle 4"/>
          <p:cNvSpPr>
            <a:spLocks noChangeArrowheads="1"/>
          </p:cNvSpPr>
          <p:nvPr/>
        </p:nvSpPr>
        <p:spPr bwMode="auto">
          <a:xfrm>
            <a:off x="0" y="6334125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solidFill>
                  <a:srgbClr val="002060"/>
                </a:solidFill>
                <a:latin typeface="Comic Sans MS" pitchFamily="66" charset="0"/>
              </a:rPr>
              <a:t>1.Brosseau L, Welch V, Wells G et al. Low level laser therapy (Classes I, II and III) for treating rheumatoid arthritis (Cochrane Review). In: The Cochrane Library, Issue 4, 2002.</a:t>
            </a:r>
          </a:p>
        </p:txBody>
      </p:sp>
    </p:spTree>
  </p:cSld>
  <p:clrMapOvr>
    <a:masterClrMapping/>
  </p:clrMapOvr>
  <p:transition advTm="10024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Реуматоидни артритис</a:t>
            </a:r>
          </a:p>
        </p:txBody>
      </p:sp>
      <p:sp>
        <p:nvSpPr>
          <p:cNvPr id="819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Основа хроничног артритиса је стални запаљенски процес који захвата синовијску мембрану –</a:t>
            </a:r>
            <a:r>
              <a:rPr lang="ru-RU" b="1"/>
              <a:t>синовитис</a:t>
            </a:r>
            <a:r>
              <a:rPr lang="sr-Latn-CS" b="1"/>
              <a:t>.</a:t>
            </a:r>
            <a:endParaRPr lang="en-US" b="1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ADBE640-F2F0-4886-86F3-5F792AC47790}" type="slidenum">
              <a:rPr lang="en-US" altLang="en-US" smtClean="0"/>
              <a:pPr/>
              <a:t>5</a:t>
            </a:fld>
            <a:endParaRPr lang="en-US" altLang="en-US"/>
          </a:p>
        </p:txBody>
      </p:sp>
    </p:spTree>
  </p:cSld>
  <p:clrMapOvr>
    <a:masterClrMapping/>
  </p:clrMapOvr>
  <p:transition advTm="9720"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Магнетотерапија</a:t>
            </a:r>
          </a:p>
        </p:txBody>
      </p:sp>
      <p:sp>
        <p:nvSpPr>
          <p:cNvPr id="5427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Магнетотерапија представља примену константног или импулсног магнетног поља ниске или високе фреквенције. </a:t>
            </a:r>
          </a:p>
          <a:p>
            <a:r>
              <a:rPr lang="en-US"/>
              <a:t>Главни ефекти магнетног поља су антиинфламацијски, биостимулативни, аналгетски и вазодилататорни. </a:t>
            </a:r>
          </a:p>
          <a:p>
            <a:r>
              <a:rPr lang="en-US"/>
              <a:t>Због тога се може применити и у фази акутног запаљења или смиреној </a:t>
            </a:r>
            <a:r>
              <a:rPr lang="sr-Latn-CS"/>
              <a:t> </a:t>
            </a:r>
            <a:r>
              <a:rPr lang="en-US"/>
              <a:t>фази запаљењске реуматске болести.</a:t>
            </a:r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AB71135-B823-4919-8F3C-D5EAD2EFEF82}" type="slidenum">
              <a:rPr lang="en-US" altLang="en-US" smtClean="0"/>
              <a:pPr/>
              <a:t>50</a:t>
            </a:fld>
            <a:endParaRPr lang="en-US" altLang="en-US"/>
          </a:p>
        </p:txBody>
      </p:sp>
    </p:spTree>
  </p:cSld>
  <p:clrMapOvr>
    <a:masterClrMapping/>
  </p:clrMapOvr>
  <p:transition advTm="20214"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Балнеотерапија </a:t>
            </a:r>
          </a:p>
        </p:txBody>
      </p:sp>
      <p:sp>
        <p:nvSpPr>
          <p:cNvPr id="5529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Није индикована у акутном стадијуму болести.</a:t>
            </a:r>
          </a:p>
          <a:p>
            <a:r>
              <a:rPr lang="en-US"/>
              <a:t>Балнеотерапија је модалитет физикалне терапије чији позитивни учинци произлазе из комбинације физикалних својстава воде (због урањања тела или дела тела у воду) или пренос температуре и апсорпције минералних твари кроз кожу.</a:t>
            </a:r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B831506-9B6D-431E-A02C-123EB8F2CCF5}" type="slidenum">
              <a:rPr lang="en-US" altLang="en-US" smtClean="0"/>
              <a:pPr/>
              <a:t>51</a:t>
            </a:fld>
            <a:endParaRPr lang="en-US" altLang="en-US"/>
          </a:p>
        </p:txBody>
      </p:sp>
    </p:spTree>
  </p:cSld>
  <p:clrMapOvr>
    <a:masterClrMapping/>
  </p:clrMapOvr>
  <p:transition advTm="18873"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/>
              <a:t>Хидротерапија</a:t>
            </a:r>
            <a:endParaRPr lang="en-US" sz="4000" b="1"/>
          </a:p>
        </p:txBody>
      </p:sp>
      <p:sp>
        <p:nvSpPr>
          <p:cNvPr id="5632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Хидротерапија позитивно утиче на смањења бола, побољшања мишићне снаге, издржљивости, покретљивости, баланса и аеробног капацитета у особа са РА.</a:t>
            </a:r>
          </a:p>
          <a:p>
            <a:r>
              <a:rPr lang="ru-RU"/>
              <a:t>Доводи до редукције отока зглобова, скраћења</a:t>
            </a:r>
          </a:p>
          <a:p>
            <a:pPr>
              <a:buFont typeface="Wingdings" pitchFamily="2" charset="2"/>
              <a:buNone/>
            </a:pPr>
            <a:r>
              <a:rPr lang="ru-RU"/>
              <a:t>     јутарње укочености, што све резултира бољим функционалним статусом ових болесника.</a:t>
            </a:r>
            <a:endParaRPr lang="en-US"/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29143C4-29AF-40D7-B533-E04A4DF548D2}" type="slidenum">
              <a:rPr lang="en-US" altLang="en-US" smtClean="0"/>
              <a:pPr/>
              <a:t>52</a:t>
            </a:fld>
            <a:endParaRPr lang="en-US" altLang="en-US"/>
          </a:p>
        </p:txBody>
      </p:sp>
    </p:spTree>
  </p:cSld>
  <p:clrMapOvr>
    <a:masterClrMapping/>
  </p:clrMapOvr>
  <p:transition advTm="22134"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/>
              <a:t>Хидротерапија</a:t>
            </a:r>
            <a:endParaRPr lang="en-US"/>
          </a:p>
        </p:txBody>
      </p:sp>
      <p:sp>
        <p:nvSpPr>
          <p:cNvPr id="5734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Вода као терапијски медиј има посебну важност за спровођење хидрокинезитерапије (хидрогимнастике). </a:t>
            </a:r>
          </a:p>
          <a:p>
            <a:r>
              <a:rPr lang="ru-RU"/>
              <a:t>Вежбе се могу проводити у базену или у специјално дизајнираним кадама (Хабардове каде).</a:t>
            </a:r>
          </a:p>
          <a:p>
            <a:endParaRPr lang="en-US"/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318101D-6913-41CA-9C28-D55BA99508D5}" type="slidenum">
              <a:rPr lang="en-US" altLang="en-US" smtClean="0"/>
              <a:pPr/>
              <a:t>53</a:t>
            </a:fld>
            <a:endParaRPr lang="en-US" altLang="en-US"/>
          </a:p>
        </p:txBody>
      </p:sp>
    </p:spTree>
  </p:cSld>
  <p:clrMapOvr>
    <a:masterClrMapping/>
  </p:clrMapOvr>
  <p:transition advTm="12635"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Хидротерапија</a:t>
            </a:r>
          </a:p>
        </p:txBody>
      </p:sp>
      <p:sp>
        <p:nvSpPr>
          <p:cNvPr id="5837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1905000"/>
            <a:ext cx="8305800" cy="4114800"/>
          </a:xfrm>
        </p:spPr>
        <p:txBody>
          <a:bodyPr/>
          <a:lstStyle/>
          <a:p>
            <a:r>
              <a:rPr lang="en-US"/>
              <a:t>Хидротерапија повећава мишићну снагу и издржљивост.</a:t>
            </a:r>
          </a:p>
          <a:p>
            <a:r>
              <a:rPr lang="en-US"/>
              <a:t>Има значај и у постоперативној рехабилитацији болесника са РА. </a:t>
            </a:r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4E8A4F9-5C33-4391-8B52-738CA406D13D}" type="slidenum">
              <a:rPr lang="en-US" altLang="en-US" smtClean="0"/>
              <a:pPr/>
              <a:t>54</a:t>
            </a:fld>
            <a:endParaRPr lang="en-US" altLang="en-US"/>
          </a:p>
        </p:txBody>
      </p:sp>
    </p:spTree>
  </p:cSld>
  <p:clrMapOvr>
    <a:masterClrMapping/>
  </p:clrMapOvr>
  <p:transition advTm="15317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Реуматоидни артритис</a:t>
            </a:r>
          </a:p>
        </p:txBody>
      </p:sp>
      <p:sp>
        <p:nvSpPr>
          <p:cNvPr id="921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Синовитис се клинички</a:t>
            </a:r>
            <a:r>
              <a:rPr lang="sr-Latn-CS"/>
              <a:t> </a:t>
            </a:r>
            <a:r>
              <a:rPr lang="ru-RU" b="1"/>
              <a:t>манифестује болом, отоком зглоба, повишењем топлоте изнад зглоба, ограничењем покрета</a:t>
            </a:r>
            <a:r>
              <a:rPr lang="ru-RU"/>
              <a:t>, а</a:t>
            </a:r>
            <a:r>
              <a:rPr lang="sr-Latn-CS"/>
              <a:t> </a:t>
            </a:r>
            <a:r>
              <a:rPr lang="ru-RU"/>
              <a:t>временом доводи и до оштећења свих структура зглоба, хрскавице, кости испод хрскавице, тетива и</a:t>
            </a:r>
            <a:r>
              <a:rPr lang="sr-Latn-CS"/>
              <a:t> </a:t>
            </a:r>
            <a:r>
              <a:rPr lang="ru-RU"/>
              <a:t>њихових синовијских овојница, а и до контрактуре, атрофије оближњих мишића</a:t>
            </a:r>
            <a:r>
              <a:rPr lang="sr-Latn-CS"/>
              <a:t>.</a:t>
            </a:r>
            <a:endParaRPr lang="en-US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F50B5F8-4B82-4483-A04D-C8AA97474935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</p:cSld>
  <p:clrMapOvr>
    <a:masterClrMapping/>
  </p:clrMapOvr>
  <p:transition advTm="23038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Етиологија </a:t>
            </a:r>
          </a:p>
        </p:txBody>
      </p:sp>
      <p:sp>
        <p:nvSpPr>
          <p:cNvPr id="1024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Болест непознате етиологије</a:t>
            </a:r>
          </a:p>
          <a:p>
            <a:r>
              <a:rPr lang="en-US"/>
              <a:t>Генетски фактори</a:t>
            </a:r>
          </a:p>
          <a:p>
            <a:r>
              <a:rPr lang="en-US"/>
              <a:t>Утицај спољашњих фактора</a:t>
            </a:r>
          </a:p>
          <a:p>
            <a:r>
              <a:rPr lang="en-US"/>
              <a:t>Инфекције (ЕБВ, Грам -, Грам+, Протеус мирабилис, Ретровируси) индукција аутоимунитета</a:t>
            </a:r>
          </a:p>
          <a:p>
            <a:r>
              <a:rPr lang="en-US"/>
              <a:t>Пушење цигарета</a:t>
            </a:r>
          </a:p>
          <a:p>
            <a:r>
              <a:rPr lang="en-US"/>
              <a:t>Стрес</a:t>
            </a:r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555C32F-69D3-4FF4-ABC9-EA2B5C0C9510}" type="slidenum">
              <a:rPr lang="en-US" altLang="en-US" smtClean="0"/>
              <a:pPr/>
              <a:t>7</a:t>
            </a:fld>
            <a:endParaRPr lang="en-US" altLang="en-US"/>
          </a:p>
        </p:txBody>
      </p:sp>
    </p:spTree>
  </p:cSld>
  <p:clrMapOvr>
    <a:masterClrMapping/>
  </p:clrMapOvr>
  <p:transition advTm="29123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Клиничка слика </a:t>
            </a:r>
          </a:p>
        </p:txBody>
      </p:sp>
      <p:sp>
        <p:nvSpPr>
          <p:cNvPr id="1126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ru-RU"/>
              <a:t>Бол у зглобовима инфламаторног карактера</a:t>
            </a:r>
          </a:p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ru-RU"/>
              <a:t>Оток зглобова</a:t>
            </a:r>
          </a:p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ru-RU"/>
              <a:t>Јутарња укоченост</a:t>
            </a:r>
          </a:p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ru-RU"/>
              <a:t>Поремећај функције зглобова</a:t>
            </a:r>
          </a:p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ru-RU"/>
              <a:t>Системски симптоми</a:t>
            </a:r>
            <a:endParaRPr lang="en-US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DC30A84-CE76-4724-8C45-C1782708DE67}" type="slidenum">
              <a:rPr lang="en-US" altLang="en-US" smtClean="0"/>
              <a:pPr/>
              <a:t>8</a:t>
            </a:fld>
            <a:endParaRPr lang="en-US" altLang="en-US"/>
          </a:p>
        </p:txBody>
      </p:sp>
    </p:spTree>
  </p:cSld>
  <p:clrMapOvr>
    <a:masterClrMapping/>
  </p:clrMapOvr>
  <p:transition advTm="61864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Реуматоидни артритис</a:t>
            </a:r>
          </a:p>
        </p:txBody>
      </p:sp>
      <p:sp>
        <p:nvSpPr>
          <p:cNvPr id="1229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Бол, јутарња укоченост зглобова и оток малих зглобова шака и стопала.</a:t>
            </a:r>
          </a:p>
          <a:p>
            <a:r>
              <a:rPr lang="ru-RU"/>
              <a:t>Полиартикуларни симетрични синовитис (МЦП, ПИП, РЦ и МТП зглобова). </a:t>
            </a:r>
          </a:p>
          <a:p>
            <a:r>
              <a:rPr lang="ru-RU"/>
              <a:t>Поштеђени ДИП зглобови.</a:t>
            </a:r>
          </a:p>
          <a:p>
            <a:r>
              <a:rPr lang="ru-RU"/>
              <a:t>Општи симптоми- умор,субфебрилне тепературе, губитак ТТ.</a:t>
            </a:r>
            <a:endParaRPr lang="en-US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BCD1036-6448-479E-92E7-3CD13A2FD8F2}" type="slidenum">
              <a:rPr lang="en-US" altLang="en-US" smtClean="0"/>
              <a:pPr/>
              <a:t>9</a:t>
            </a:fld>
            <a:endParaRPr lang="en-US" altLang="en-US"/>
          </a:p>
        </p:txBody>
      </p:sp>
    </p:spTree>
  </p:cSld>
  <p:clrMapOvr>
    <a:masterClrMapping/>
  </p:clrMapOvr>
  <p:transition advTm="38306"/>
</p:sld>
</file>

<file path=ppt/theme/theme1.xml><?xml version="1.0" encoding="utf-8"?>
<a:theme xmlns:a="http://schemas.openxmlformats.org/drawingml/2006/main" name="Blueprint">
  <a:themeElements>
    <a:clrScheme name="Blueprint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Blueprint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arij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ueprint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ema">
  <a:themeElements>
    <a:clrScheme name="Kancelarij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arij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arij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Designs\Blueprint.pot</Template>
  <TotalTime>8243</TotalTime>
  <Words>2684</Words>
  <Application>Microsoft Office PowerPoint</Application>
  <PresentationFormat>On-screen Show (4:3)</PresentationFormat>
  <Paragraphs>364</Paragraphs>
  <Slides>54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61" baseType="lpstr">
      <vt:lpstr>Arial</vt:lpstr>
      <vt:lpstr>Times New Roman</vt:lpstr>
      <vt:lpstr>Tahoma</vt:lpstr>
      <vt:lpstr>Comic Sans MS</vt:lpstr>
      <vt:lpstr>Calibri</vt:lpstr>
      <vt:lpstr>Wingdings</vt:lpstr>
      <vt:lpstr>Blueprint</vt:lpstr>
      <vt:lpstr>ФИЗИКАЛНИ ТРЕТМАН РЕУМАТОЛОШКИХ БОЛЕСНИКА ЗАПАЉЕЊСКИ РЕУМАТИЗАМ </vt:lpstr>
      <vt:lpstr>Класификација реуматских болести</vt:lpstr>
      <vt:lpstr>Реуматоидни артритис</vt:lpstr>
      <vt:lpstr>Реуматоидни артритис</vt:lpstr>
      <vt:lpstr>Реуматоидни артритис</vt:lpstr>
      <vt:lpstr>Реуматоидни артритис</vt:lpstr>
      <vt:lpstr>Етиологија </vt:lpstr>
      <vt:lpstr>Клиничка слика </vt:lpstr>
      <vt:lpstr>Реуматоидни артритис</vt:lpstr>
      <vt:lpstr>Брза дијагностика РА</vt:lpstr>
      <vt:lpstr>Реуматоидни артритис</vt:lpstr>
      <vt:lpstr>ACR/EULAR класификациони критеријуми за РА 2010.  Збир ≥ 6 поена је потребан да би се болест класификовала као РА </vt:lpstr>
      <vt:lpstr>ЛЕЧЕЊЕ РЕУМАТОИДНОГ АРТРИТИСА</vt:lpstr>
      <vt:lpstr>ЛЕЧЕЊЕ РЕУМАТОИДНОГ АРТРИТИСА</vt:lpstr>
      <vt:lpstr>PowerPoint Presentation</vt:lpstr>
      <vt:lpstr>Мултидисциплинарни приступ лечењу реуматоидног артритиса</vt:lpstr>
      <vt:lpstr>Реуматолошка рехабилитација</vt:lpstr>
      <vt:lpstr>Основна правила физијатријског лечења реуматоидног артритиса</vt:lpstr>
      <vt:lpstr>Одмор и позиционирање зглобова</vt:lpstr>
      <vt:lpstr>Физикaлни агенси у лечењу реуматоидног артритиса</vt:lpstr>
      <vt:lpstr>Физикални агенси у лечењу реуматоидног артритиса</vt:lpstr>
      <vt:lpstr>Физикални агенси у лечењу реуматоидног артритиса</vt:lpstr>
      <vt:lpstr>Вежбе и терапија радом у лечењу реуматоидног артритиса</vt:lpstr>
      <vt:lpstr>Вежбе и терапија радом у лечењу реуматоидног артритиса</vt:lpstr>
      <vt:lpstr>Циљ примењене физикалне терапије</vt:lpstr>
      <vt:lpstr>ЦИЉЕВИ МЕДИЦИНСКЕ РЕХАБИЛИТАЦИЈЕ</vt:lpstr>
      <vt:lpstr>Физикална терапија у I стадијуму болести – акутна фаза</vt:lpstr>
      <vt:lpstr>Физикална терапија у I стадијуму болести – фаза ремисије</vt:lpstr>
      <vt:lpstr>II стадијум (анатомских оштећења, контрактура и деформитета )</vt:lpstr>
      <vt:lpstr>III стадијум (након хируршких интервенција, синовектомије, алоартропластике, артродезе)</vt:lpstr>
      <vt:lpstr>IV стадијум (тешких деформација)</vt:lpstr>
      <vt:lpstr>Физикална терапија РА у акутној фази</vt:lpstr>
      <vt:lpstr>Кинезитерапија у акутној фази</vt:lpstr>
      <vt:lpstr>Кинезитерапија у акутној фази</vt:lpstr>
      <vt:lpstr>Физикална терапија РА  у хроничној фази (ремисија)</vt:lpstr>
      <vt:lpstr>Кинезитерапија </vt:lpstr>
      <vt:lpstr>Кинезитерапија </vt:lpstr>
      <vt:lpstr>Кинезитерапија </vt:lpstr>
      <vt:lpstr>Кинезитерапија</vt:lpstr>
      <vt:lpstr>Кинезитерапија</vt:lpstr>
      <vt:lpstr>Кинезитерапија</vt:lpstr>
      <vt:lpstr>Кинезитерапија</vt:lpstr>
      <vt:lpstr>Аеробне вежбе</vt:lpstr>
      <vt:lpstr>Термотерапија </vt:lpstr>
      <vt:lpstr>Термотерапија</vt:lpstr>
      <vt:lpstr>Ултразвук </vt:lpstr>
      <vt:lpstr>Ултразвук</vt:lpstr>
      <vt:lpstr>Електротерапија</vt:lpstr>
      <vt:lpstr>Ласеротерапија</vt:lpstr>
      <vt:lpstr>Магнетотерапија</vt:lpstr>
      <vt:lpstr>Балнеотерапија </vt:lpstr>
      <vt:lpstr>Хидротерапија</vt:lpstr>
      <vt:lpstr>Хидротерапија</vt:lpstr>
      <vt:lpstr>Хидротерапија</vt:lpstr>
    </vt:vector>
  </TitlesOfParts>
  <Company>BOOX Computers, Kragujevac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Rehabilitacija traumatoloških bolesnika</dc:title>
  <dc:creator>WIN98SE</dc:creator>
  <cp:lastModifiedBy>Vesna</cp:lastModifiedBy>
  <cp:revision>1032</cp:revision>
  <dcterms:created xsi:type="dcterms:W3CDTF">2002-12-17T12:07:36Z</dcterms:created>
  <dcterms:modified xsi:type="dcterms:W3CDTF">2024-08-30T08:25:48Z</dcterms:modified>
</cp:coreProperties>
</file>